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ags/tag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8.xml" ContentType="application/vnd.openxmlformats-officedocument.presentationml.notesSlide+xml"/>
  <Override PartName="/ppt/tags/tag7.xml" ContentType="application/vnd.openxmlformats-officedocument.presentationml.tags+xml"/>
  <Override PartName="/ppt/notesSlides/notesSlide2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1.xml" ContentType="application/vnd.openxmlformats-officedocument.presentationml.notesSlide+xml"/>
  <Override PartName="/ppt/tags/tag12.xml" ContentType="application/vnd.openxmlformats-officedocument.presentationml.tags+xml"/>
  <Override PartName="/ppt/notesSlides/notesSlide32.xml" ContentType="application/vnd.openxmlformats-officedocument.presentationml.notesSlide+xml"/>
  <Override PartName="/ppt/tags/tag13.xml" ContentType="application/vnd.openxmlformats-officedocument.presentationml.tags+xml"/>
  <Override PartName="/ppt/notesSlides/notesSlide3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8.xml" ContentType="application/vnd.openxmlformats-officedocument.presentationml.tags+xml"/>
  <Override PartName="/ppt/notesSlides/notesSlide3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67" r:id="rId3"/>
    <p:sldMasterId id="2147483672" r:id="rId4"/>
    <p:sldMasterId id="2147483684" r:id="rId5"/>
  </p:sldMasterIdLst>
  <p:notesMasterIdLst>
    <p:notesMasterId r:id="rId61"/>
  </p:notesMasterIdLst>
  <p:handoutMasterIdLst>
    <p:handoutMasterId r:id="rId62"/>
  </p:handoutMasterIdLst>
  <p:sldIdLst>
    <p:sldId id="555" r:id="rId6"/>
    <p:sldId id="557" r:id="rId7"/>
    <p:sldId id="464" r:id="rId8"/>
    <p:sldId id="463" r:id="rId9"/>
    <p:sldId id="435" r:id="rId10"/>
    <p:sldId id="448" r:id="rId11"/>
    <p:sldId id="469" r:id="rId12"/>
    <p:sldId id="462" r:id="rId13"/>
    <p:sldId id="467" r:id="rId14"/>
    <p:sldId id="490" r:id="rId15"/>
    <p:sldId id="489" r:id="rId16"/>
    <p:sldId id="529" r:id="rId17"/>
    <p:sldId id="491" r:id="rId18"/>
    <p:sldId id="471" r:id="rId19"/>
    <p:sldId id="472" r:id="rId20"/>
    <p:sldId id="528" r:id="rId21"/>
    <p:sldId id="525" r:id="rId22"/>
    <p:sldId id="486" r:id="rId23"/>
    <p:sldId id="492" r:id="rId24"/>
    <p:sldId id="493" r:id="rId25"/>
    <p:sldId id="496" r:id="rId26"/>
    <p:sldId id="497" r:id="rId27"/>
    <p:sldId id="495" r:id="rId28"/>
    <p:sldId id="494" r:id="rId29"/>
    <p:sldId id="527" r:id="rId30"/>
    <p:sldId id="523" r:id="rId31"/>
    <p:sldId id="503" r:id="rId32"/>
    <p:sldId id="507" r:id="rId33"/>
    <p:sldId id="530" r:id="rId34"/>
    <p:sldId id="531" r:id="rId35"/>
    <p:sldId id="532" r:id="rId36"/>
    <p:sldId id="533" r:id="rId37"/>
    <p:sldId id="534" r:id="rId38"/>
    <p:sldId id="535" r:id="rId39"/>
    <p:sldId id="537" r:id="rId40"/>
    <p:sldId id="538" r:id="rId41"/>
    <p:sldId id="561" r:id="rId42"/>
    <p:sldId id="539" r:id="rId43"/>
    <p:sldId id="540" r:id="rId44"/>
    <p:sldId id="541" r:id="rId45"/>
    <p:sldId id="542" r:id="rId46"/>
    <p:sldId id="543" r:id="rId47"/>
    <p:sldId id="544" r:id="rId48"/>
    <p:sldId id="545" r:id="rId49"/>
    <p:sldId id="546" r:id="rId50"/>
    <p:sldId id="558" r:id="rId51"/>
    <p:sldId id="559" r:id="rId52"/>
    <p:sldId id="563" r:id="rId53"/>
    <p:sldId id="550" r:id="rId54"/>
    <p:sldId id="549" r:id="rId55"/>
    <p:sldId id="551" r:id="rId56"/>
    <p:sldId id="552" r:id="rId57"/>
    <p:sldId id="556" r:id="rId58"/>
    <p:sldId id="553" r:id="rId59"/>
    <p:sldId id="562" r:id="rId60"/>
  </p:sldIdLst>
  <p:sldSz cx="9144000" cy="6858000" type="screen4x3"/>
  <p:notesSz cx="6794500" cy="99314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2FC"/>
    <a:srgbClr val="007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94671" autoAdjust="0"/>
  </p:normalViewPr>
  <p:slideViewPr>
    <p:cSldViewPr>
      <p:cViewPr>
        <p:scale>
          <a:sx n="70" d="100"/>
          <a:sy n="70" d="100"/>
        </p:scale>
        <p:origin x="-1464" y="-90"/>
      </p:cViewPr>
      <p:guideLst>
        <p:guide orient="horz" pos="2160"/>
        <p:guide pos="2880"/>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gs" Target="tags/tag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A649DEEA-37DD-4C50-AF69-F86F317F4D4F}" type="presOf" srcId="{5B5DBEEB-0500-4928-8184-671E84BFC1F4}" destId="{BDE36CF5-01A0-43A7-A99E-930F7BE6C652}" srcOrd="0" destOrd="0" presId="urn:microsoft.com/office/officeart/2005/8/layout/bProcess3"/>
    <dgm:cxn modelId="{66CEB8B7-CE67-457F-8540-0A49515FE82F}" type="presOf" srcId="{FE97F464-E460-4049-A6DC-9472116955E4}" destId="{EC1858DD-EE0C-4BBA-96ED-EA49FDD95E8B}" srcOrd="0" destOrd="0" presId="urn:microsoft.com/office/officeart/2005/8/layout/bProcess3"/>
    <dgm:cxn modelId="{82040C70-4ADC-4916-A7EB-B4F627F1CFDC}" type="presOf" srcId="{668E51A9-5D4C-4E49-B748-5B7F61710FF4}" destId="{B0939418-6120-4A72-A1B1-48FB8F8E75D2}" srcOrd="0" destOrd="0" presId="urn:microsoft.com/office/officeart/2005/8/layout/bProcess3"/>
    <dgm:cxn modelId="{7EB35C42-7E69-4F8D-B90C-9741794A262E}" type="presOf" srcId="{021A1DFF-DCDD-45B5-9448-0685E10B5C3B}" destId="{97DA5FE5-D52C-46B8-800E-68538633792B}" srcOrd="0" destOrd="0" presId="urn:microsoft.com/office/officeart/2005/8/layout/bProcess3"/>
    <dgm:cxn modelId="{9DBFAEE1-4400-472B-82C6-69915B4849A2}" type="presOf" srcId="{6AE2C634-C1CD-4255-9B6E-9775764E4534}" destId="{F51A466E-1918-4340-90D3-29BC19DEF728}"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C80B62D5-3824-48DF-B9A1-2F55C669E22B}" type="presOf" srcId="{5DBF63AF-4598-4D06-87FC-219E26A5526A}" destId="{81938ED4-87A3-4933-BE18-AD2095C98376}"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48F7DC4F-035E-4254-9C73-0498812B2F29}" type="presOf" srcId="{27585D9D-4195-4C82-8D6B-56D33B3D16A4}" destId="{0907965E-08B8-4EC3-B6C7-A0DEE27EA391}" srcOrd="0" destOrd="0" presId="urn:microsoft.com/office/officeart/2005/8/layout/bProcess3"/>
    <dgm:cxn modelId="{5310F508-612D-442F-B542-AE2815141DE1}" type="presOf" srcId="{5DBF63AF-4598-4D06-87FC-219E26A5526A}" destId="{C165E124-7468-4951-886F-96E50F92920D}" srcOrd="1" destOrd="0" presId="urn:microsoft.com/office/officeart/2005/8/layout/bProcess3"/>
    <dgm:cxn modelId="{0AFB7397-4606-4BFA-9C13-8BDF52AD4E23}" type="presOf" srcId="{A8821CE6-D39A-4AAD-ACE6-B64AE313F71A}" destId="{C25D4326-D4BF-455B-A2BB-B2AF64D4C495}"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1B9B89A7-8964-4B9C-86CD-E196305512E0}" type="presOf" srcId="{5C019469-93DB-4293-BF62-EB7A4F5A3530}" destId="{5C2896DE-C1A3-457B-89B0-FFBB2B710D3C}" srcOrd="1" destOrd="0" presId="urn:microsoft.com/office/officeart/2005/8/layout/bProcess3"/>
    <dgm:cxn modelId="{AF4BB060-D81F-4091-ADE4-0C3F92555472}" type="presOf" srcId="{5C019469-93DB-4293-BF62-EB7A4F5A3530}" destId="{0654E1FA-BE6B-4E5C-8BBF-72F142814CBE}" srcOrd="0" destOrd="0" presId="urn:microsoft.com/office/officeart/2005/8/layout/bProcess3"/>
    <dgm:cxn modelId="{C637C338-658A-4CEF-B40A-C9E814B69DEE}" type="presOf" srcId="{C56C4E94-E37F-4873-87B4-7147F3E8CA66}" destId="{C75F71E0-3FB7-4DA9-B84A-8F90A94D5BDC}" srcOrd="0" destOrd="0" presId="urn:microsoft.com/office/officeart/2005/8/layout/bProcess3"/>
    <dgm:cxn modelId="{27E0475B-EED1-4BBE-8752-676B818B362D}" type="presOf" srcId="{FE97F464-E460-4049-A6DC-9472116955E4}" destId="{60F61DC0-4C7E-4294-87BA-AE652EFDD874}" srcOrd="1" destOrd="0" presId="urn:microsoft.com/office/officeart/2005/8/layout/bProcess3"/>
    <dgm:cxn modelId="{09F67127-E2AA-417E-A5F1-AB21D72D216E}" type="presOf" srcId="{6727F3C0-3F78-4719-A7DE-755327BEF65A}" destId="{5482CBCA-92EB-4A12-A8EC-83F43D6F04A9}"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28BC79A8-D61F-4D1A-B5EC-92392A2E0377}" type="presOf" srcId="{1E3C62C2-CD9F-4C67-9EA5-4D973241FBA2}" destId="{2B7A00C4-B92F-4A3A-8AB2-5EAC57C42BDB}"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7CA77D4B-2C94-4CCE-BDF5-67D77A81115F}" srcId="{1E3C62C2-CD9F-4C67-9EA5-4D973241FBA2}" destId="{668E51A9-5D4C-4E49-B748-5B7F61710FF4}" srcOrd="4" destOrd="0" parTransId="{2BBA753D-2158-4646-975D-97ED8F89EFE8}" sibTransId="{5C019469-93DB-4293-BF62-EB7A4F5A3530}"/>
    <dgm:cxn modelId="{D0298030-59B9-4730-80A4-4F41DC44989B}" type="presOf" srcId="{A8821CE6-D39A-4AAD-ACE6-B64AE313F71A}" destId="{85BB1E9A-F97B-4972-85FA-BD4C71B287A8}" srcOrd="1" destOrd="0" presId="urn:microsoft.com/office/officeart/2005/8/layout/bProcess3"/>
    <dgm:cxn modelId="{11C59E86-909F-43A5-8C92-0A9C9DF00DCA}" type="presOf" srcId="{5B5DBEEB-0500-4928-8184-671E84BFC1F4}" destId="{BF8189B9-2246-4C02-9A4E-C9F81A077674}" srcOrd="1" destOrd="0" presId="urn:microsoft.com/office/officeart/2005/8/layout/bProcess3"/>
    <dgm:cxn modelId="{FA67B58B-C351-4137-BCD1-3061F16F2D03}" type="presParOf" srcId="{2B7A00C4-B92F-4A3A-8AB2-5EAC57C42BDB}" destId="{97DA5FE5-D52C-46B8-800E-68538633792B}" srcOrd="0" destOrd="0" presId="urn:microsoft.com/office/officeart/2005/8/layout/bProcess3"/>
    <dgm:cxn modelId="{C0FEF5AB-2B19-430C-91A3-2462766F5DC6}" type="presParOf" srcId="{2B7A00C4-B92F-4A3A-8AB2-5EAC57C42BDB}" destId="{81938ED4-87A3-4933-BE18-AD2095C98376}" srcOrd="1" destOrd="0" presId="urn:microsoft.com/office/officeart/2005/8/layout/bProcess3"/>
    <dgm:cxn modelId="{8425C1D6-EBF7-4F3D-A233-2CF438B51122}" type="presParOf" srcId="{81938ED4-87A3-4933-BE18-AD2095C98376}" destId="{C165E124-7468-4951-886F-96E50F92920D}" srcOrd="0" destOrd="0" presId="urn:microsoft.com/office/officeart/2005/8/layout/bProcess3"/>
    <dgm:cxn modelId="{AAD7AC74-1946-4A75-8FD6-C54DF694DFB5}" type="presParOf" srcId="{2B7A00C4-B92F-4A3A-8AB2-5EAC57C42BDB}" destId="{F51A466E-1918-4340-90D3-29BC19DEF728}" srcOrd="2" destOrd="0" presId="urn:microsoft.com/office/officeart/2005/8/layout/bProcess3"/>
    <dgm:cxn modelId="{74DFE157-FA21-4B90-B022-7B6A70A529BD}" type="presParOf" srcId="{2B7A00C4-B92F-4A3A-8AB2-5EAC57C42BDB}" destId="{C25D4326-D4BF-455B-A2BB-B2AF64D4C495}" srcOrd="3" destOrd="0" presId="urn:microsoft.com/office/officeart/2005/8/layout/bProcess3"/>
    <dgm:cxn modelId="{94A08F10-3CB0-4F21-8CBB-D4DD59A13BA2}" type="presParOf" srcId="{C25D4326-D4BF-455B-A2BB-B2AF64D4C495}" destId="{85BB1E9A-F97B-4972-85FA-BD4C71B287A8}" srcOrd="0" destOrd="0" presId="urn:microsoft.com/office/officeart/2005/8/layout/bProcess3"/>
    <dgm:cxn modelId="{7E1C6E9F-9B8D-443D-AE36-5088CE8A65C2}" type="presParOf" srcId="{2B7A00C4-B92F-4A3A-8AB2-5EAC57C42BDB}" destId="{C75F71E0-3FB7-4DA9-B84A-8F90A94D5BDC}" srcOrd="4" destOrd="0" presId="urn:microsoft.com/office/officeart/2005/8/layout/bProcess3"/>
    <dgm:cxn modelId="{1408E169-ADA5-4509-8E76-8ED8F7A9B173}" type="presParOf" srcId="{2B7A00C4-B92F-4A3A-8AB2-5EAC57C42BDB}" destId="{EC1858DD-EE0C-4BBA-96ED-EA49FDD95E8B}" srcOrd="5" destOrd="0" presId="urn:microsoft.com/office/officeart/2005/8/layout/bProcess3"/>
    <dgm:cxn modelId="{7F1862B2-7A37-4372-9FAA-208E631BF1AF}" type="presParOf" srcId="{EC1858DD-EE0C-4BBA-96ED-EA49FDD95E8B}" destId="{60F61DC0-4C7E-4294-87BA-AE652EFDD874}" srcOrd="0" destOrd="0" presId="urn:microsoft.com/office/officeart/2005/8/layout/bProcess3"/>
    <dgm:cxn modelId="{120F9321-2338-466B-A712-65467E4D1A37}" type="presParOf" srcId="{2B7A00C4-B92F-4A3A-8AB2-5EAC57C42BDB}" destId="{5482CBCA-92EB-4A12-A8EC-83F43D6F04A9}" srcOrd="6" destOrd="0" presId="urn:microsoft.com/office/officeart/2005/8/layout/bProcess3"/>
    <dgm:cxn modelId="{78E24373-DAB5-4C0A-A78B-1A10937E307D}" type="presParOf" srcId="{2B7A00C4-B92F-4A3A-8AB2-5EAC57C42BDB}" destId="{BDE36CF5-01A0-43A7-A99E-930F7BE6C652}" srcOrd="7" destOrd="0" presId="urn:microsoft.com/office/officeart/2005/8/layout/bProcess3"/>
    <dgm:cxn modelId="{9A257066-B9BC-426D-946D-784E06733D6D}" type="presParOf" srcId="{BDE36CF5-01A0-43A7-A99E-930F7BE6C652}" destId="{BF8189B9-2246-4C02-9A4E-C9F81A077674}" srcOrd="0" destOrd="0" presId="urn:microsoft.com/office/officeart/2005/8/layout/bProcess3"/>
    <dgm:cxn modelId="{2C20490D-D977-4235-A2A3-E0698B88BFF9}" type="presParOf" srcId="{2B7A00C4-B92F-4A3A-8AB2-5EAC57C42BDB}" destId="{B0939418-6120-4A72-A1B1-48FB8F8E75D2}" srcOrd="8" destOrd="0" presId="urn:microsoft.com/office/officeart/2005/8/layout/bProcess3"/>
    <dgm:cxn modelId="{1A52511E-B060-434D-81F4-7508C8E26751}" type="presParOf" srcId="{2B7A00C4-B92F-4A3A-8AB2-5EAC57C42BDB}" destId="{0654E1FA-BE6B-4E5C-8BBF-72F142814CBE}" srcOrd="9" destOrd="0" presId="urn:microsoft.com/office/officeart/2005/8/layout/bProcess3"/>
    <dgm:cxn modelId="{9E1879AE-3C55-403B-A3F5-C392F19B90B7}" type="presParOf" srcId="{0654E1FA-BE6B-4E5C-8BBF-72F142814CBE}" destId="{5C2896DE-C1A3-457B-89B0-FFBB2B710D3C}" srcOrd="0" destOrd="0" presId="urn:microsoft.com/office/officeart/2005/8/layout/bProcess3"/>
    <dgm:cxn modelId="{558D2660-3FE7-420A-B956-A30D4B0582FD}"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a:ln w="76200">
          <a:solidFill>
            <a:schemeClr val="accent2"/>
          </a:solidFill>
        </a:ln>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DEDF3022-28C9-4998-A6B0-255467D51B2B}" type="presOf" srcId="{FE97F464-E460-4049-A6DC-9472116955E4}" destId="{60F61DC0-4C7E-4294-87BA-AE652EFDD874}" srcOrd="1" destOrd="0" presId="urn:microsoft.com/office/officeart/2005/8/layout/bProcess3"/>
    <dgm:cxn modelId="{716113D4-83AD-4A15-AE20-BFB488ADB8C7}" type="presOf" srcId="{5C019469-93DB-4293-BF62-EB7A4F5A3530}" destId="{0654E1FA-BE6B-4E5C-8BBF-72F142814CBE}" srcOrd="0" destOrd="0" presId="urn:microsoft.com/office/officeart/2005/8/layout/bProcess3"/>
    <dgm:cxn modelId="{C7EC5053-7AA5-4A57-9CE4-503A216CF041}" type="presOf" srcId="{C56C4E94-E37F-4873-87B4-7147F3E8CA66}" destId="{C75F71E0-3FB7-4DA9-B84A-8F90A94D5BDC}"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8414B05A-3589-405A-B890-513AFF0D977E}" type="presOf" srcId="{6727F3C0-3F78-4719-A7DE-755327BEF65A}" destId="{5482CBCA-92EB-4A12-A8EC-83F43D6F04A9}" srcOrd="0" destOrd="0" presId="urn:microsoft.com/office/officeart/2005/8/layout/bProcess3"/>
    <dgm:cxn modelId="{0EF46E36-CC79-4F96-8909-1562CF461E37}" type="presOf" srcId="{5B5DBEEB-0500-4928-8184-671E84BFC1F4}" destId="{BF8189B9-2246-4C02-9A4E-C9F81A077674}" srcOrd="1" destOrd="0" presId="urn:microsoft.com/office/officeart/2005/8/layout/bProcess3"/>
    <dgm:cxn modelId="{9EE9B715-4332-4634-93CE-19EC12B4B725}" type="presOf" srcId="{668E51A9-5D4C-4E49-B748-5B7F61710FF4}" destId="{B0939418-6120-4A72-A1B1-48FB8F8E75D2}" srcOrd="0" destOrd="0" presId="urn:microsoft.com/office/officeart/2005/8/layout/bProcess3"/>
    <dgm:cxn modelId="{B36CD161-1285-40AD-A459-8F68CA27D4AB}" type="presOf" srcId="{27585D9D-4195-4C82-8D6B-56D33B3D16A4}" destId="{0907965E-08B8-4EC3-B6C7-A0DEE27EA391}" srcOrd="0" destOrd="0" presId="urn:microsoft.com/office/officeart/2005/8/layout/bProcess3"/>
    <dgm:cxn modelId="{EB88059B-03F7-45CC-BFDA-B7029AAAAE36}" type="presOf" srcId="{6AE2C634-C1CD-4255-9B6E-9775764E4534}" destId="{F51A466E-1918-4340-90D3-29BC19DEF728}"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E963E93C-3707-4F7E-BADC-0344DD8C5D4D}" type="presOf" srcId="{1E3C62C2-CD9F-4C67-9EA5-4D973241FBA2}" destId="{2B7A00C4-B92F-4A3A-8AB2-5EAC57C42BDB}" srcOrd="0" destOrd="0" presId="urn:microsoft.com/office/officeart/2005/8/layout/bProcess3"/>
    <dgm:cxn modelId="{30124904-2330-49FC-8A91-C144B81924DF}" type="presOf" srcId="{A8821CE6-D39A-4AAD-ACE6-B64AE313F71A}" destId="{C25D4326-D4BF-455B-A2BB-B2AF64D4C495}"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B8FE1A63-28DB-4B53-B84C-64BF64ABD327}" srcId="{1E3C62C2-CD9F-4C67-9EA5-4D973241FBA2}" destId="{6727F3C0-3F78-4719-A7DE-755327BEF65A}" srcOrd="3" destOrd="0" parTransId="{BE8B8162-54B2-423A-A6C8-1A2F9DDB4ABE}" sibTransId="{5B5DBEEB-0500-4928-8184-671E84BFC1F4}"/>
    <dgm:cxn modelId="{B0D34B61-E411-409B-B174-18178A56E18A}" srcId="{1E3C62C2-CD9F-4C67-9EA5-4D973241FBA2}" destId="{6AE2C634-C1CD-4255-9B6E-9775764E4534}" srcOrd="1" destOrd="0" parTransId="{31DE5511-7211-4C13-88C8-A8262D8CEF7F}" sibTransId="{A8821CE6-D39A-4AAD-ACE6-B64AE313F71A}"/>
    <dgm:cxn modelId="{D1B67CE8-440F-4326-BC1F-43BA132817D7}" type="presOf" srcId="{5DBF63AF-4598-4D06-87FC-219E26A5526A}" destId="{C165E124-7468-4951-886F-96E50F92920D}" srcOrd="1" destOrd="0" presId="urn:microsoft.com/office/officeart/2005/8/layout/bProcess3"/>
    <dgm:cxn modelId="{1A6CC7CC-BA60-4386-9A4A-153D7B609B9C}" type="presOf" srcId="{5C019469-93DB-4293-BF62-EB7A4F5A3530}" destId="{5C2896DE-C1A3-457B-89B0-FFBB2B710D3C}" srcOrd="1" destOrd="0" presId="urn:microsoft.com/office/officeart/2005/8/layout/bProcess3"/>
    <dgm:cxn modelId="{38FC8AB2-18F7-4EA3-AEC3-CF075A82B53D}" type="presOf" srcId="{5DBF63AF-4598-4D06-87FC-219E26A5526A}" destId="{81938ED4-87A3-4933-BE18-AD2095C98376}" srcOrd="0" destOrd="0" presId="urn:microsoft.com/office/officeart/2005/8/layout/bProcess3"/>
    <dgm:cxn modelId="{2F791C6F-FE58-44EC-80CA-632232AFA9A6}" type="presOf" srcId="{5B5DBEEB-0500-4928-8184-671E84BFC1F4}" destId="{BDE36CF5-01A0-43A7-A99E-930F7BE6C652}" srcOrd="0" destOrd="0" presId="urn:microsoft.com/office/officeart/2005/8/layout/bProcess3"/>
    <dgm:cxn modelId="{7B1C64F7-66A1-4DA3-AFBB-E70519E3C68A}" type="presOf" srcId="{021A1DFF-DCDD-45B5-9448-0685E10B5C3B}" destId="{97DA5FE5-D52C-46B8-800E-68538633792B}"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44B3CA62-5D54-4A99-8249-2AC4A710F939}" type="presOf" srcId="{FE97F464-E460-4049-A6DC-9472116955E4}" destId="{EC1858DD-EE0C-4BBA-96ED-EA49FDD95E8B}" srcOrd="0" destOrd="0" presId="urn:microsoft.com/office/officeart/2005/8/layout/bProcess3"/>
    <dgm:cxn modelId="{80F3043B-4431-46B3-B530-209556A87E4F}" type="presOf" srcId="{A8821CE6-D39A-4AAD-ACE6-B64AE313F71A}" destId="{85BB1E9A-F97B-4972-85FA-BD4C71B287A8}" srcOrd="1" destOrd="0" presId="urn:microsoft.com/office/officeart/2005/8/layout/bProcess3"/>
    <dgm:cxn modelId="{C5AFC65D-E2BF-4769-A3E6-00FC09747DD8}" type="presParOf" srcId="{2B7A00C4-B92F-4A3A-8AB2-5EAC57C42BDB}" destId="{97DA5FE5-D52C-46B8-800E-68538633792B}" srcOrd="0" destOrd="0" presId="urn:microsoft.com/office/officeart/2005/8/layout/bProcess3"/>
    <dgm:cxn modelId="{FCB09F84-A83B-4A50-BA83-03E6262F420C}" type="presParOf" srcId="{2B7A00C4-B92F-4A3A-8AB2-5EAC57C42BDB}" destId="{81938ED4-87A3-4933-BE18-AD2095C98376}" srcOrd="1" destOrd="0" presId="urn:microsoft.com/office/officeart/2005/8/layout/bProcess3"/>
    <dgm:cxn modelId="{9D1870DA-1FFB-4BB2-9A5F-FA00407D1491}" type="presParOf" srcId="{81938ED4-87A3-4933-BE18-AD2095C98376}" destId="{C165E124-7468-4951-886F-96E50F92920D}" srcOrd="0" destOrd="0" presId="urn:microsoft.com/office/officeart/2005/8/layout/bProcess3"/>
    <dgm:cxn modelId="{09B826C7-1A67-4BAD-9EEE-502BE7A26E60}" type="presParOf" srcId="{2B7A00C4-B92F-4A3A-8AB2-5EAC57C42BDB}" destId="{F51A466E-1918-4340-90D3-29BC19DEF728}" srcOrd="2" destOrd="0" presId="urn:microsoft.com/office/officeart/2005/8/layout/bProcess3"/>
    <dgm:cxn modelId="{6BD07B2B-A48E-47B6-826F-8FF65543AD0B}" type="presParOf" srcId="{2B7A00C4-B92F-4A3A-8AB2-5EAC57C42BDB}" destId="{C25D4326-D4BF-455B-A2BB-B2AF64D4C495}" srcOrd="3" destOrd="0" presId="urn:microsoft.com/office/officeart/2005/8/layout/bProcess3"/>
    <dgm:cxn modelId="{69C67DCF-01A9-4AE4-B73B-814F17CD4209}" type="presParOf" srcId="{C25D4326-D4BF-455B-A2BB-B2AF64D4C495}" destId="{85BB1E9A-F97B-4972-85FA-BD4C71B287A8}" srcOrd="0" destOrd="0" presId="urn:microsoft.com/office/officeart/2005/8/layout/bProcess3"/>
    <dgm:cxn modelId="{176954AC-06FE-41D0-A6D0-0D163D72E45F}" type="presParOf" srcId="{2B7A00C4-B92F-4A3A-8AB2-5EAC57C42BDB}" destId="{C75F71E0-3FB7-4DA9-B84A-8F90A94D5BDC}" srcOrd="4" destOrd="0" presId="urn:microsoft.com/office/officeart/2005/8/layout/bProcess3"/>
    <dgm:cxn modelId="{328552DB-3167-4C5E-B776-D60377FDE19D}" type="presParOf" srcId="{2B7A00C4-B92F-4A3A-8AB2-5EAC57C42BDB}" destId="{EC1858DD-EE0C-4BBA-96ED-EA49FDD95E8B}" srcOrd="5" destOrd="0" presId="urn:microsoft.com/office/officeart/2005/8/layout/bProcess3"/>
    <dgm:cxn modelId="{2BBD4436-83BB-4C73-A841-8D48C9C8EBF7}" type="presParOf" srcId="{EC1858DD-EE0C-4BBA-96ED-EA49FDD95E8B}" destId="{60F61DC0-4C7E-4294-87BA-AE652EFDD874}" srcOrd="0" destOrd="0" presId="urn:microsoft.com/office/officeart/2005/8/layout/bProcess3"/>
    <dgm:cxn modelId="{8821BA35-7C1D-4F4C-93E9-5A9561B68549}" type="presParOf" srcId="{2B7A00C4-B92F-4A3A-8AB2-5EAC57C42BDB}" destId="{5482CBCA-92EB-4A12-A8EC-83F43D6F04A9}" srcOrd="6" destOrd="0" presId="urn:microsoft.com/office/officeart/2005/8/layout/bProcess3"/>
    <dgm:cxn modelId="{3F292B33-FD2D-4462-850D-631D904048EA}" type="presParOf" srcId="{2B7A00C4-B92F-4A3A-8AB2-5EAC57C42BDB}" destId="{BDE36CF5-01A0-43A7-A99E-930F7BE6C652}" srcOrd="7" destOrd="0" presId="urn:microsoft.com/office/officeart/2005/8/layout/bProcess3"/>
    <dgm:cxn modelId="{A24FB154-7964-4BD2-B833-8346410AD724}" type="presParOf" srcId="{BDE36CF5-01A0-43A7-A99E-930F7BE6C652}" destId="{BF8189B9-2246-4C02-9A4E-C9F81A077674}" srcOrd="0" destOrd="0" presId="urn:microsoft.com/office/officeart/2005/8/layout/bProcess3"/>
    <dgm:cxn modelId="{E7DB8CDC-9E59-433F-8EF9-3F484C9A1007}" type="presParOf" srcId="{2B7A00C4-B92F-4A3A-8AB2-5EAC57C42BDB}" destId="{B0939418-6120-4A72-A1B1-48FB8F8E75D2}" srcOrd="8" destOrd="0" presId="urn:microsoft.com/office/officeart/2005/8/layout/bProcess3"/>
    <dgm:cxn modelId="{4F205DCC-509B-465C-9D66-40E59CBC3CBB}" type="presParOf" srcId="{2B7A00C4-B92F-4A3A-8AB2-5EAC57C42BDB}" destId="{0654E1FA-BE6B-4E5C-8BBF-72F142814CBE}" srcOrd="9" destOrd="0" presId="urn:microsoft.com/office/officeart/2005/8/layout/bProcess3"/>
    <dgm:cxn modelId="{89972FDF-F6E3-456F-B13C-465E4EEA9E8D}" type="presParOf" srcId="{0654E1FA-BE6B-4E5C-8BBF-72F142814CBE}" destId="{5C2896DE-C1A3-457B-89B0-FFBB2B710D3C}" srcOrd="0" destOrd="0" presId="urn:microsoft.com/office/officeart/2005/8/layout/bProcess3"/>
    <dgm:cxn modelId="{5A4D2D4E-3924-4C61-891E-68EAC0F18628}"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goals 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F8243612-46FB-4718-B50D-C2D5C4582F3A}" type="presOf" srcId="{27585D9D-4195-4C82-8D6B-56D33B3D16A4}" destId="{0907965E-08B8-4EC3-B6C7-A0DEE27EA391}"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D2CE30BB-3AFE-4460-AB5F-2C20C9BC5C58}" type="presOf" srcId="{FE97F464-E460-4049-A6DC-9472116955E4}" destId="{EC1858DD-EE0C-4BBA-96ED-EA49FDD95E8B}" srcOrd="0" destOrd="0" presId="urn:microsoft.com/office/officeart/2005/8/layout/bProcess3"/>
    <dgm:cxn modelId="{A2C1BC06-F664-47FC-9670-764101A35401}" type="presOf" srcId="{5B5DBEEB-0500-4928-8184-671E84BFC1F4}" destId="{BF8189B9-2246-4C02-9A4E-C9F81A077674}" srcOrd="1" destOrd="0" presId="urn:microsoft.com/office/officeart/2005/8/layout/bProcess3"/>
    <dgm:cxn modelId="{248FC44C-E78B-4241-A6CB-3F409F84F97C}" type="presOf" srcId="{1E3C62C2-CD9F-4C67-9EA5-4D973241FBA2}" destId="{2B7A00C4-B92F-4A3A-8AB2-5EAC57C42BDB}" srcOrd="0" destOrd="0" presId="urn:microsoft.com/office/officeart/2005/8/layout/bProcess3"/>
    <dgm:cxn modelId="{D0887043-DE66-4432-B482-53E675BE6ABD}" type="presOf" srcId="{5C019469-93DB-4293-BF62-EB7A4F5A3530}" destId="{5C2896DE-C1A3-457B-89B0-FFBB2B710D3C}" srcOrd="1" destOrd="0" presId="urn:microsoft.com/office/officeart/2005/8/layout/bProcess3"/>
    <dgm:cxn modelId="{CEF2677F-9081-4B71-9870-9EC1F0E373C2}" type="presOf" srcId="{021A1DFF-DCDD-45B5-9448-0685E10B5C3B}" destId="{97DA5FE5-D52C-46B8-800E-68538633792B}"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8158C63E-5EAE-4A6C-89D4-6C5AECD0B9D9}" type="presOf" srcId="{A8821CE6-D39A-4AAD-ACE6-B64AE313F71A}" destId="{C25D4326-D4BF-455B-A2BB-B2AF64D4C495}" srcOrd="0" destOrd="0" presId="urn:microsoft.com/office/officeart/2005/8/layout/bProcess3"/>
    <dgm:cxn modelId="{514F84E5-86FC-4876-8B4E-218780D3CAED}" type="presOf" srcId="{6727F3C0-3F78-4719-A7DE-755327BEF65A}" destId="{5482CBCA-92EB-4A12-A8EC-83F43D6F04A9}"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B8FE1A63-28DB-4B53-B84C-64BF64ABD327}" srcId="{1E3C62C2-CD9F-4C67-9EA5-4D973241FBA2}" destId="{6727F3C0-3F78-4719-A7DE-755327BEF65A}" srcOrd="3" destOrd="0" parTransId="{BE8B8162-54B2-423A-A6C8-1A2F9DDB4ABE}" sibTransId="{5B5DBEEB-0500-4928-8184-671E84BFC1F4}"/>
    <dgm:cxn modelId="{4A802589-9B27-4F44-83A6-2AC56C13EF66}" type="presOf" srcId="{5DBF63AF-4598-4D06-87FC-219E26A5526A}" destId="{81938ED4-87A3-4933-BE18-AD2095C98376}" srcOrd="0" destOrd="0" presId="urn:microsoft.com/office/officeart/2005/8/layout/bProcess3"/>
    <dgm:cxn modelId="{118B00D1-B4B7-41EF-ABC7-55AE3123D5D9}" type="presOf" srcId="{A8821CE6-D39A-4AAD-ACE6-B64AE313F71A}" destId="{85BB1E9A-F97B-4972-85FA-BD4C71B287A8}" srcOrd="1"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CCDC16B3-21A5-403A-A828-0306C1336FCD}" type="presOf" srcId="{6AE2C634-C1CD-4255-9B6E-9775764E4534}" destId="{F51A466E-1918-4340-90D3-29BC19DEF728}" srcOrd="0" destOrd="0" presId="urn:microsoft.com/office/officeart/2005/8/layout/bProcess3"/>
    <dgm:cxn modelId="{40CBF939-E2B9-417A-BA11-23EECD6DB1C2}" type="presOf" srcId="{C56C4E94-E37F-4873-87B4-7147F3E8CA66}" destId="{C75F71E0-3FB7-4DA9-B84A-8F90A94D5BDC}" srcOrd="0" destOrd="0" presId="urn:microsoft.com/office/officeart/2005/8/layout/bProcess3"/>
    <dgm:cxn modelId="{7BCD51B9-8E48-4300-8032-286F505B9C5A}" type="presOf" srcId="{5C019469-93DB-4293-BF62-EB7A4F5A3530}" destId="{0654E1FA-BE6B-4E5C-8BBF-72F142814CBE}"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947E66BC-C0A7-4F90-9680-FDFE250EEFC0}" type="presOf" srcId="{FE97F464-E460-4049-A6DC-9472116955E4}" destId="{60F61DC0-4C7E-4294-87BA-AE652EFDD874}" srcOrd="1" destOrd="0" presId="urn:microsoft.com/office/officeart/2005/8/layout/bProcess3"/>
    <dgm:cxn modelId="{59BC4B12-39C2-4A7D-BF5B-C12E45B71A61}" type="presOf" srcId="{668E51A9-5D4C-4E49-B748-5B7F61710FF4}" destId="{B0939418-6120-4A72-A1B1-48FB8F8E75D2}" srcOrd="0" destOrd="0" presId="urn:microsoft.com/office/officeart/2005/8/layout/bProcess3"/>
    <dgm:cxn modelId="{0DC5093F-CED5-4340-9892-0B4E97F46D91}" type="presOf" srcId="{5DBF63AF-4598-4D06-87FC-219E26A5526A}" destId="{C165E124-7468-4951-886F-96E50F92920D}" srcOrd="1" destOrd="0" presId="urn:microsoft.com/office/officeart/2005/8/layout/bProcess3"/>
    <dgm:cxn modelId="{3303DA8E-521B-4846-9F40-676F26E5132C}" type="presOf" srcId="{5B5DBEEB-0500-4928-8184-671E84BFC1F4}" destId="{BDE36CF5-01A0-43A7-A99E-930F7BE6C652}" srcOrd="0" destOrd="0" presId="urn:microsoft.com/office/officeart/2005/8/layout/bProcess3"/>
    <dgm:cxn modelId="{EC53161B-0F8A-4F7C-BEFA-609D9FFBBBF7}" type="presParOf" srcId="{2B7A00C4-B92F-4A3A-8AB2-5EAC57C42BDB}" destId="{97DA5FE5-D52C-46B8-800E-68538633792B}" srcOrd="0" destOrd="0" presId="urn:microsoft.com/office/officeart/2005/8/layout/bProcess3"/>
    <dgm:cxn modelId="{28714C4A-FC51-43B4-AF4A-831AFA10740B}" type="presParOf" srcId="{2B7A00C4-B92F-4A3A-8AB2-5EAC57C42BDB}" destId="{81938ED4-87A3-4933-BE18-AD2095C98376}" srcOrd="1" destOrd="0" presId="urn:microsoft.com/office/officeart/2005/8/layout/bProcess3"/>
    <dgm:cxn modelId="{5D44A0C9-76E3-4700-BC52-C55A836B0C0C}" type="presParOf" srcId="{81938ED4-87A3-4933-BE18-AD2095C98376}" destId="{C165E124-7468-4951-886F-96E50F92920D}" srcOrd="0" destOrd="0" presId="urn:microsoft.com/office/officeart/2005/8/layout/bProcess3"/>
    <dgm:cxn modelId="{613E2F3E-71C7-4DB9-9762-DA93174D35C8}" type="presParOf" srcId="{2B7A00C4-B92F-4A3A-8AB2-5EAC57C42BDB}" destId="{F51A466E-1918-4340-90D3-29BC19DEF728}" srcOrd="2" destOrd="0" presId="urn:microsoft.com/office/officeart/2005/8/layout/bProcess3"/>
    <dgm:cxn modelId="{89C34ACC-8F0F-48C6-8A3C-A2576E4D5B5B}" type="presParOf" srcId="{2B7A00C4-B92F-4A3A-8AB2-5EAC57C42BDB}" destId="{C25D4326-D4BF-455B-A2BB-B2AF64D4C495}" srcOrd="3" destOrd="0" presId="urn:microsoft.com/office/officeart/2005/8/layout/bProcess3"/>
    <dgm:cxn modelId="{8DDD6BB0-2567-4AE8-ABB9-A9E8C9B96F24}" type="presParOf" srcId="{C25D4326-D4BF-455B-A2BB-B2AF64D4C495}" destId="{85BB1E9A-F97B-4972-85FA-BD4C71B287A8}" srcOrd="0" destOrd="0" presId="urn:microsoft.com/office/officeart/2005/8/layout/bProcess3"/>
    <dgm:cxn modelId="{A93BC635-93F7-44C0-8BA1-3E049936AAAB}" type="presParOf" srcId="{2B7A00C4-B92F-4A3A-8AB2-5EAC57C42BDB}" destId="{C75F71E0-3FB7-4DA9-B84A-8F90A94D5BDC}" srcOrd="4" destOrd="0" presId="urn:microsoft.com/office/officeart/2005/8/layout/bProcess3"/>
    <dgm:cxn modelId="{DA6B071B-1B1E-42AF-AD51-2D56E98E77D9}" type="presParOf" srcId="{2B7A00C4-B92F-4A3A-8AB2-5EAC57C42BDB}" destId="{EC1858DD-EE0C-4BBA-96ED-EA49FDD95E8B}" srcOrd="5" destOrd="0" presId="urn:microsoft.com/office/officeart/2005/8/layout/bProcess3"/>
    <dgm:cxn modelId="{EC9452D7-FB05-4E5E-B771-21E27F1878B3}" type="presParOf" srcId="{EC1858DD-EE0C-4BBA-96ED-EA49FDD95E8B}" destId="{60F61DC0-4C7E-4294-87BA-AE652EFDD874}" srcOrd="0" destOrd="0" presId="urn:microsoft.com/office/officeart/2005/8/layout/bProcess3"/>
    <dgm:cxn modelId="{70A92E40-159F-4DFD-AE05-8B4587BF0455}" type="presParOf" srcId="{2B7A00C4-B92F-4A3A-8AB2-5EAC57C42BDB}" destId="{5482CBCA-92EB-4A12-A8EC-83F43D6F04A9}" srcOrd="6" destOrd="0" presId="urn:microsoft.com/office/officeart/2005/8/layout/bProcess3"/>
    <dgm:cxn modelId="{63316BD9-4F3F-47F4-8589-1FE2523C9EAE}" type="presParOf" srcId="{2B7A00C4-B92F-4A3A-8AB2-5EAC57C42BDB}" destId="{BDE36CF5-01A0-43A7-A99E-930F7BE6C652}" srcOrd="7" destOrd="0" presId="urn:microsoft.com/office/officeart/2005/8/layout/bProcess3"/>
    <dgm:cxn modelId="{719269DE-0927-4FA9-AD0E-E4B176620B1E}" type="presParOf" srcId="{BDE36CF5-01A0-43A7-A99E-930F7BE6C652}" destId="{BF8189B9-2246-4C02-9A4E-C9F81A077674}" srcOrd="0" destOrd="0" presId="urn:microsoft.com/office/officeart/2005/8/layout/bProcess3"/>
    <dgm:cxn modelId="{DE03F4F1-0FFD-4DA9-8F93-4C4A312BF046}" type="presParOf" srcId="{2B7A00C4-B92F-4A3A-8AB2-5EAC57C42BDB}" destId="{B0939418-6120-4A72-A1B1-48FB8F8E75D2}" srcOrd="8" destOrd="0" presId="urn:microsoft.com/office/officeart/2005/8/layout/bProcess3"/>
    <dgm:cxn modelId="{889492F0-341A-49E0-B5DE-9736ED56E98F}" type="presParOf" srcId="{2B7A00C4-B92F-4A3A-8AB2-5EAC57C42BDB}" destId="{0654E1FA-BE6B-4E5C-8BBF-72F142814CBE}" srcOrd="9" destOrd="0" presId="urn:microsoft.com/office/officeart/2005/8/layout/bProcess3"/>
    <dgm:cxn modelId="{1D72ADE0-7703-4867-B0A3-3D545AFAFB0E}" type="presParOf" srcId="{0654E1FA-BE6B-4E5C-8BBF-72F142814CBE}" destId="{5C2896DE-C1A3-457B-89B0-FFBB2B710D3C}" srcOrd="0" destOrd="0" presId="urn:microsoft.com/office/officeart/2005/8/layout/bProcess3"/>
    <dgm:cxn modelId="{BBC6007B-EFEC-4BF1-9330-463B21EFC428}"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i="0" dirty="0" smtClean="0"/>
            <a:t>goals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a:ln w="76200">
          <a:solidFill>
            <a:schemeClr val="accent2"/>
          </a:solidFill>
        </a:ln>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BAC097CE-89B8-4175-BC42-BFD3FCF861C3}" type="presOf" srcId="{6727F3C0-3F78-4719-A7DE-755327BEF65A}" destId="{5482CBCA-92EB-4A12-A8EC-83F43D6F04A9}" srcOrd="0" destOrd="0" presId="urn:microsoft.com/office/officeart/2005/8/layout/bProcess3"/>
    <dgm:cxn modelId="{82A5F333-97E5-43C5-B612-620CAD85D19A}" type="presOf" srcId="{5DBF63AF-4598-4D06-87FC-219E26A5526A}" destId="{81938ED4-87A3-4933-BE18-AD2095C98376}" srcOrd="0" destOrd="0" presId="urn:microsoft.com/office/officeart/2005/8/layout/bProcess3"/>
    <dgm:cxn modelId="{B5CB3CF8-A06C-4171-A5B3-C1C1BC737DD8}" type="presOf" srcId="{C56C4E94-E37F-4873-87B4-7147F3E8CA66}" destId="{C75F71E0-3FB7-4DA9-B84A-8F90A94D5BDC}"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5BFF2129-3733-4846-B741-DBC0FAE5DBEF}" type="presOf" srcId="{FE97F464-E460-4049-A6DC-9472116955E4}" destId="{EC1858DD-EE0C-4BBA-96ED-EA49FDD95E8B}" srcOrd="0" destOrd="0" presId="urn:microsoft.com/office/officeart/2005/8/layout/bProcess3"/>
    <dgm:cxn modelId="{5A989EB4-22B2-4B25-A4E0-D82F0DF1FCFA}" type="presOf" srcId="{1E3C62C2-CD9F-4C67-9EA5-4D973241FBA2}" destId="{2B7A00C4-B92F-4A3A-8AB2-5EAC57C42BDB}"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099A96F6-ED95-48C0-8B7E-33751D17EA79}" type="presOf" srcId="{021A1DFF-DCDD-45B5-9448-0685E10B5C3B}" destId="{97DA5FE5-D52C-46B8-800E-68538633792B}" srcOrd="0" destOrd="0" presId="urn:microsoft.com/office/officeart/2005/8/layout/bProcess3"/>
    <dgm:cxn modelId="{3D221749-082B-4046-AD55-918CF5BFBFBA}" type="presOf" srcId="{668E51A9-5D4C-4E49-B748-5B7F61710FF4}" destId="{B0939418-6120-4A72-A1B1-48FB8F8E75D2}"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BEF8770C-DB8A-4E97-A54B-50A7DEA9EC07}" type="presOf" srcId="{5B5DBEEB-0500-4928-8184-671E84BFC1F4}" destId="{BDE36CF5-01A0-43A7-A99E-930F7BE6C652}"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B0D34B61-E411-409B-B174-18178A56E18A}" srcId="{1E3C62C2-CD9F-4C67-9EA5-4D973241FBA2}" destId="{6AE2C634-C1CD-4255-9B6E-9775764E4534}" srcOrd="1" destOrd="0" parTransId="{31DE5511-7211-4C13-88C8-A8262D8CEF7F}" sibTransId="{A8821CE6-D39A-4AAD-ACE6-B64AE313F71A}"/>
    <dgm:cxn modelId="{DA0BDE71-B900-445B-8011-65F732AC7C6A}" type="presOf" srcId="{5DBF63AF-4598-4D06-87FC-219E26A5526A}" destId="{C165E124-7468-4951-886F-96E50F92920D}" srcOrd="1" destOrd="0" presId="urn:microsoft.com/office/officeart/2005/8/layout/bProcess3"/>
    <dgm:cxn modelId="{66E68A21-D85F-4420-B1C8-5D156B876856}" type="presOf" srcId="{5B5DBEEB-0500-4928-8184-671E84BFC1F4}" destId="{BF8189B9-2246-4C02-9A4E-C9F81A077674}" srcOrd="1"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F964EBA3-1E6F-4C6F-86B1-5E55763D0592}" type="presOf" srcId="{A8821CE6-D39A-4AAD-ACE6-B64AE313F71A}" destId="{85BB1E9A-F97B-4972-85FA-BD4C71B287A8}" srcOrd="1" destOrd="0" presId="urn:microsoft.com/office/officeart/2005/8/layout/bProcess3"/>
    <dgm:cxn modelId="{2E8D2659-11E3-4509-B112-BF580D5D6794}" type="presOf" srcId="{A8821CE6-D39A-4AAD-ACE6-B64AE313F71A}" destId="{C25D4326-D4BF-455B-A2BB-B2AF64D4C495}" srcOrd="0" destOrd="0" presId="urn:microsoft.com/office/officeart/2005/8/layout/bProcess3"/>
    <dgm:cxn modelId="{3BB40208-E4E0-493F-8E4B-0B85E25E1312}" type="presOf" srcId="{FE97F464-E460-4049-A6DC-9472116955E4}" destId="{60F61DC0-4C7E-4294-87BA-AE652EFDD874}" srcOrd="1" destOrd="0" presId="urn:microsoft.com/office/officeart/2005/8/layout/bProcess3"/>
    <dgm:cxn modelId="{38AD22F8-B421-40FD-97F2-E1B359349169}" type="presOf" srcId="{27585D9D-4195-4C82-8D6B-56D33B3D16A4}" destId="{0907965E-08B8-4EC3-B6C7-A0DEE27EA391}" srcOrd="0" destOrd="0" presId="urn:microsoft.com/office/officeart/2005/8/layout/bProcess3"/>
    <dgm:cxn modelId="{0CB3F800-F6C2-49E7-BE38-0D7763B40D98}" type="presOf" srcId="{6AE2C634-C1CD-4255-9B6E-9775764E4534}" destId="{F51A466E-1918-4340-90D3-29BC19DEF728}" srcOrd="0" destOrd="0" presId="urn:microsoft.com/office/officeart/2005/8/layout/bProcess3"/>
    <dgm:cxn modelId="{1CC8F6D5-ED03-4138-BC98-0CB83B15234D}" type="presOf" srcId="{5C019469-93DB-4293-BF62-EB7A4F5A3530}" destId="{5C2896DE-C1A3-457B-89B0-FFBB2B710D3C}" srcOrd="1" destOrd="0" presId="urn:microsoft.com/office/officeart/2005/8/layout/bProcess3"/>
    <dgm:cxn modelId="{83BFA70D-93B6-4CE1-A543-74C09DECAA7E}" type="presOf" srcId="{5C019469-93DB-4293-BF62-EB7A4F5A3530}" destId="{0654E1FA-BE6B-4E5C-8BBF-72F142814CBE}" srcOrd="0" destOrd="0" presId="urn:microsoft.com/office/officeart/2005/8/layout/bProcess3"/>
    <dgm:cxn modelId="{17601A42-7259-4351-B58C-B30C81424FA4}" type="presParOf" srcId="{2B7A00C4-B92F-4A3A-8AB2-5EAC57C42BDB}" destId="{97DA5FE5-D52C-46B8-800E-68538633792B}" srcOrd="0" destOrd="0" presId="urn:microsoft.com/office/officeart/2005/8/layout/bProcess3"/>
    <dgm:cxn modelId="{E9DA0ABA-DFBA-4CED-B90B-D009D27B5682}" type="presParOf" srcId="{2B7A00C4-B92F-4A3A-8AB2-5EAC57C42BDB}" destId="{81938ED4-87A3-4933-BE18-AD2095C98376}" srcOrd="1" destOrd="0" presId="urn:microsoft.com/office/officeart/2005/8/layout/bProcess3"/>
    <dgm:cxn modelId="{134F06D7-E611-4DFE-9CDB-3FC5467ECAC3}" type="presParOf" srcId="{81938ED4-87A3-4933-BE18-AD2095C98376}" destId="{C165E124-7468-4951-886F-96E50F92920D}" srcOrd="0" destOrd="0" presId="urn:microsoft.com/office/officeart/2005/8/layout/bProcess3"/>
    <dgm:cxn modelId="{FCA5BB0F-1963-457A-AAA5-7037A600253F}" type="presParOf" srcId="{2B7A00C4-B92F-4A3A-8AB2-5EAC57C42BDB}" destId="{F51A466E-1918-4340-90D3-29BC19DEF728}" srcOrd="2" destOrd="0" presId="urn:microsoft.com/office/officeart/2005/8/layout/bProcess3"/>
    <dgm:cxn modelId="{FFAAE8C1-820E-4218-B0B9-6C1CEC1972A8}" type="presParOf" srcId="{2B7A00C4-B92F-4A3A-8AB2-5EAC57C42BDB}" destId="{C25D4326-D4BF-455B-A2BB-B2AF64D4C495}" srcOrd="3" destOrd="0" presId="urn:microsoft.com/office/officeart/2005/8/layout/bProcess3"/>
    <dgm:cxn modelId="{B04F1759-E4B2-4EA1-A093-BE11B5225E97}" type="presParOf" srcId="{C25D4326-D4BF-455B-A2BB-B2AF64D4C495}" destId="{85BB1E9A-F97B-4972-85FA-BD4C71B287A8}" srcOrd="0" destOrd="0" presId="urn:microsoft.com/office/officeart/2005/8/layout/bProcess3"/>
    <dgm:cxn modelId="{A4C788AA-57B4-4A8F-802D-649A9345C1C6}" type="presParOf" srcId="{2B7A00C4-B92F-4A3A-8AB2-5EAC57C42BDB}" destId="{C75F71E0-3FB7-4DA9-B84A-8F90A94D5BDC}" srcOrd="4" destOrd="0" presId="urn:microsoft.com/office/officeart/2005/8/layout/bProcess3"/>
    <dgm:cxn modelId="{B6FE96B7-60F5-4A54-A158-99B852F6D50A}" type="presParOf" srcId="{2B7A00C4-B92F-4A3A-8AB2-5EAC57C42BDB}" destId="{EC1858DD-EE0C-4BBA-96ED-EA49FDD95E8B}" srcOrd="5" destOrd="0" presId="urn:microsoft.com/office/officeart/2005/8/layout/bProcess3"/>
    <dgm:cxn modelId="{E6DFDA1B-4C16-4CB7-8EE7-66BB3F3C8D98}" type="presParOf" srcId="{EC1858DD-EE0C-4BBA-96ED-EA49FDD95E8B}" destId="{60F61DC0-4C7E-4294-87BA-AE652EFDD874}" srcOrd="0" destOrd="0" presId="urn:microsoft.com/office/officeart/2005/8/layout/bProcess3"/>
    <dgm:cxn modelId="{07AF8120-0C12-43AE-99C1-BEF6A2886D2F}" type="presParOf" srcId="{2B7A00C4-B92F-4A3A-8AB2-5EAC57C42BDB}" destId="{5482CBCA-92EB-4A12-A8EC-83F43D6F04A9}" srcOrd="6" destOrd="0" presId="urn:microsoft.com/office/officeart/2005/8/layout/bProcess3"/>
    <dgm:cxn modelId="{54B99CD9-7791-4006-B714-A66E9023B344}" type="presParOf" srcId="{2B7A00C4-B92F-4A3A-8AB2-5EAC57C42BDB}" destId="{BDE36CF5-01A0-43A7-A99E-930F7BE6C652}" srcOrd="7" destOrd="0" presId="urn:microsoft.com/office/officeart/2005/8/layout/bProcess3"/>
    <dgm:cxn modelId="{DA89275A-57FA-4A33-800C-8C06B6971B75}" type="presParOf" srcId="{BDE36CF5-01A0-43A7-A99E-930F7BE6C652}" destId="{BF8189B9-2246-4C02-9A4E-C9F81A077674}" srcOrd="0" destOrd="0" presId="urn:microsoft.com/office/officeart/2005/8/layout/bProcess3"/>
    <dgm:cxn modelId="{88EEA6A8-CDAD-4E4C-BB95-8DF0829E7CA1}" type="presParOf" srcId="{2B7A00C4-B92F-4A3A-8AB2-5EAC57C42BDB}" destId="{B0939418-6120-4A72-A1B1-48FB8F8E75D2}" srcOrd="8" destOrd="0" presId="urn:microsoft.com/office/officeart/2005/8/layout/bProcess3"/>
    <dgm:cxn modelId="{7A1CB859-CF3A-4E95-B10B-C8BFC08DF2A5}" type="presParOf" srcId="{2B7A00C4-B92F-4A3A-8AB2-5EAC57C42BDB}" destId="{0654E1FA-BE6B-4E5C-8BBF-72F142814CBE}" srcOrd="9" destOrd="0" presId="urn:microsoft.com/office/officeart/2005/8/layout/bProcess3"/>
    <dgm:cxn modelId="{FF625D2B-E055-415A-8403-A90B22FC4D7D}" type="presParOf" srcId="{0654E1FA-BE6B-4E5C-8BBF-72F142814CBE}" destId="{5C2896DE-C1A3-457B-89B0-FFBB2B710D3C}" srcOrd="0" destOrd="0" presId="urn:microsoft.com/office/officeart/2005/8/layout/bProcess3"/>
    <dgm:cxn modelId="{DF841A37-6163-4696-9CC4-24D7B0C9DF5E}"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1C2F7F4-D734-A24A-99EF-8D905A98D9D4}"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7055125B-0104-E34F-B08C-C961152FB272}">
      <dgm:prSet custT="1"/>
      <dgm:spPr>
        <a:solidFill>
          <a:srgbClr val="FFFFFF"/>
        </a:solidFill>
        <a:ln w="28575" cmpd="sng">
          <a:solidFill>
            <a:schemeClr val="accent4"/>
          </a:solidFill>
        </a:ln>
      </dgm:spPr>
      <dgm:t>
        <a:bodyPr/>
        <a:lstStyle/>
        <a:p>
          <a:pPr rtl="0"/>
          <a:r>
            <a:rPr lang="en-US" sz="1800" dirty="0" smtClean="0">
              <a:solidFill>
                <a:schemeClr val="tx1"/>
              </a:solidFill>
            </a:rPr>
            <a:t>Sexual and reproductive health and rights, including family planning and safe abortion</a:t>
          </a:r>
          <a:endParaRPr lang="en-US" sz="1800" dirty="0">
            <a:solidFill>
              <a:schemeClr val="tx1"/>
            </a:solidFill>
          </a:endParaRPr>
        </a:p>
      </dgm:t>
    </dgm:pt>
    <dgm:pt modelId="{9607FAFC-BA38-8845-814B-6A61A0B18308}" type="parTrans" cxnId="{CCBDC6C7-45C4-554F-8338-48CF17894436}">
      <dgm:prSet/>
      <dgm:spPr/>
      <dgm:t>
        <a:bodyPr/>
        <a:lstStyle/>
        <a:p>
          <a:endParaRPr lang="en-GB"/>
        </a:p>
      </dgm:t>
    </dgm:pt>
    <dgm:pt modelId="{F0A82CE2-2478-D14F-8BCE-E674EE4AB775}" type="sibTrans" cxnId="{CCBDC6C7-45C4-554F-8338-48CF17894436}">
      <dgm:prSet/>
      <dgm:spPr/>
      <dgm:t>
        <a:bodyPr/>
        <a:lstStyle/>
        <a:p>
          <a:endParaRPr lang="en-GB"/>
        </a:p>
      </dgm:t>
    </dgm:pt>
    <dgm:pt modelId="{F4607EB9-9BAF-B041-845C-1CB76AFC24EF}">
      <dgm:prSet custT="1"/>
      <dgm:spPr>
        <a:solidFill>
          <a:srgbClr val="FFFFFF"/>
        </a:solidFill>
        <a:ln w="28575" cmpd="sng">
          <a:solidFill>
            <a:schemeClr val="accent4"/>
          </a:solidFill>
        </a:ln>
      </dgm:spPr>
      <dgm:t>
        <a:bodyPr/>
        <a:lstStyle/>
        <a:p>
          <a:pPr rtl="0"/>
          <a:r>
            <a:rPr lang="en-US" sz="1800" dirty="0" smtClean="0">
              <a:solidFill>
                <a:schemeClr val="tx1"/>
              </a:solidFill>
            </a:rPr>
            <a:t>Midwifery, e.g. major support to UNFPA for midwifery programs</a:t>
          </a:r>
          <a:endParaRPr lang="en-US" sz="1800" dirty="0">
            <a:solidFill>
              <a:schemeClr val="tx1"/>
            </a:solidFill>
          </a:endParaRPr>
        </a:p>
      </dgm:t>
    </dgm:pt>
    <dgm:pt modelId="{5A4009D8-557B-5442-B601-4CBBF42128FC}" type="parTrans" cxnId="{8DB06E3C-4956-944E-9E30-7CC4598ED0D2}">
      <dgm:prSet/>
      <dgm:spPr/>
      <dgm:t>
        <a:bodyPr/>
        <a:lstStyle/>
        <a:p>
          <a:endParaRPr lang="en-GB"/>
        </a:p>
      </dgm:t>
    </dgm:pt>
    <dgm:pt modelId="{B8DD91FE-CE74-3849-A508-16FBB99D6C5E}" type="sibTrans" cxnId="{8DB06E3C-4956-944E-9E30-7CC4598ED0D2}">
      <dgm:prSet/>
      <dgm:spPr/>
      <dgm:t>
        <a:bodyPr/>
        <a:lstStyle/>
        <a:p>
          <a:endParaRPr lang="en-GB"/>
        </a:p>
      </dgm:t>
    </dgm:pt>
    <dgm:pt modelId="{C0DA973B-8277-4544-AFB1-21AF9221248F}">
      <dgm:prSet custT="1"/>
      <dgm:spPr>
        <a:solidFill>
          <a:srgbClr val="FFFFFF"/>
        </a:solidFill>
        <a:ln w="28575" cmpd="sng">
          <a:solidFill>
            <a:schemeClr val="accent4"/>
          </a:solidFill>
        </a:ln>
      </dgm:spPr>
      <dgm:t>
        <a:bodyPr/>
        <a:lstStyle/>
        <a:p>
          <a:pPr rtl="0"/>
          <a:endParaRPr lang="en-US" sz="1800" i="0" dirty="0">
            <a:solidFill>
              <a:schemeClr val="tx1"/>
            </a:solidFill>
          </a:endParaRPr>
        </a:p>
      </dgm:t>
    </dgm:pt>
    <dgm:pt modelId="{22B1B7EF-3FF2-734A-8AAC-31089E0B58DF}" type="parTrans" cxnId="{73E4B032-C0FD-0548-BDC9-B43DA8BDC954}">
      <dgm:prSet/>
      <dgm:spPr/>
      <dgm:t>
        <a:bodyPr/>
        <a:lstStyle/>
        <a:p>
          <a:endParaRPr lang="en-GB"/>
        </a:p>
      </dgm:t>
    </dgm:pt>
    <dgm:pt modelId="{7E5F4FC0-2E6F-1848-B7F5-0CD55AA57F11}" type="sibTrans" cxnId="{73E4B032-C0FD-0548-BDC9-B43DA8BDC954}">
      <dgm:prSet/>
      <dgm:spPr/>
      <dgm:t>
        <a:bodyPr/>
        <a:lstStyle/>
        <a:p>
          <a:endParaRPr lang="en-GB"/>
        </a:p>
      </dgm:t>
    </dgm:pt>
    <dgm:pt modelId="{F7B66BC8-0BD0-9A41-83F8-ED49AB45F5EB}">
      <dgm:prSet custT="1"/>
      <dgm:spPr>
        <a:solidFill>
          <a:srgbClr val="FFFFFF"/>
        </a:solidFill>
        <a:ln w="28575" cmpd="sng">
          <a:solidFill>
            <a:schemeClr val="accent4"/>
          </a:solidFill>
        </a:ln>
      </dgm:spPr>
      <dgm:t>
        <a:bodyPr/>
        <a:lstStyle/>
        <a:p>
          <a:pPr rtl="0"/>
          <a:r>
            <a:rPr lang="en-US" sz="1800" dirty="0" smtClean="0">
              <a:solidFill>
                <a:schemeClr val="tx1"/>
              </a:solidFill>
            </a:rPr>
            <a:t>Growing reputation and expertise on NCDs and injuries, including road traffic safety</a:t>
          </a:r>
          <a:endParaRPr lang="en-US" sz="1800" dirty="0">
            <a:solidFill>
              <a:schemeClr val="tx1"/>
            </a:solidFill>
          </a:endParaRPr>
        </a:p>
      </dgm:t>
    </dgm:pt>
    <dgm:pt modelId="{ABCDC195-28FD-8C4F-ADC6-CF0388D3C724}" type="parTrans" cxnId="{8566A685-386B-584D-B4C1-D01589B72A81}">
      <dgm:prSet/>
      <dgm:spPr/>
      <dgm:t>
        <a:bodyPr/>
        <a:lstStyle/>
        <a:p>
          <a:endParaRPr lang="en-GB"/>
        </a:p>
      </dgm:t>
    </dgm:pt>
    <dgm:pt modelId="{4B383C16-8679-E24C-A352-A51447A71697}" type="sibTrans" cxnId="{8566A685-386B-584D-B4C1-D01589B72A81}">
      <dgm:prSet/>
      <dgm:spPr/>
      <dgm:t>
        <a:bodyPr/>
        <a:lstStyle/>
        <a:p>
          <a:endParaRPr lang="en-GB"/>
        </a:p>
      </dgm:t>
    </dgm:pt>
    <dgm:pt modelId="{D7531371-9F60-1C48-BA95-6CD949D1C554}" type="pres">
      <dgm:prSet presAssocID="{11C2F7F4-D734-A24A-99EF-8D905A98D9D4}" presName="diagram" presStyleCnt="0">
        <dgm:presLayoutVars>
          <dgm:dir/>
          <dgm:resizeHandles val="exact"/>
        </dgm:presLayoutVars>
      </dgm:prSet>
      <dgm:spPr/>
      <dgm:t>
        <a:bodyPr/>
        <a:lstStyle/>
        <a:p>
          <a:endParaRPr lang="en-US"/>
        </a:p>
      </dgm:t>
    </dgm:pt>
    <dgm:pt modelId="{43856714-157F-B544-AD6F-D9B3605CA782}" type="pres">
      <dgm:prSet presAssocID="{7055125B-0104-E34F-B08C-C961152FB272}" presName="node" presStyleLbl="node1" presStyleIdx="0" presStyleCnt="4" custScaleX="33551" custScaleY="36012" custLinFactNeighborY="4171">
        <dgm:presLayoutVars>
          <dgm:bulletEnabled val="1"/>
        </dgm:presLayoutVars>
      </dgm:prSet>
      <dgm:spPr>
        <a:prstGeom prst="bracketPair">
          <a:avLst/>
        </a:prstGeom>
      </dgm:spPr>
      <dgm:t>
        <a:bodyPr/>
        <a:lstStyle/>
        <a:p>
          <a:endParaRPr lang="en-US"/>
        </a:p>
      </dgm:t>
    </dgm:pt>
    <dgm:pt modelId="{85034ECF-5B03-F543-AF86-A8298599A541}" type="pres">
      <dgm:prSet presAssocID="{F0A82CE2-2478-D14F-8BCE-E674EE4AB775}" presName="sibTrans" presStyleCnt="0"/>
      <dgm:spPr/>
    </dgm:pt>
    <dgm:pt modelId="{C58EA50F-9731-FE4F-B13C-167A30F16A04}" type="pres">
      <dgm:prSet presAssocID="{F4607EB9-9BAF-B041-845C-1CB76AFC24EF}" presName="node" presStyleLbl="node1" presStyleIdx="1" presStyleCnt="4" custScaleX="33551" custScaleY="36012" custLinFactNeighborY="4171">
        <dgm:presLayoutVars>
          <dgm:bulletEnabled val="1"/>
        </dgm:presLayoutVars>
      </dgm:prSet>
      <dgm:spPr>
        <a:prstGeom prst="bracketPair">
          <a:avLst/>
        </a:prstGeom>
      </dgm:spPr>
      <dgm:t>
        <a:bodyPr/>
        <a:lstStyle/>
        <a:p>
          <a:endParaRPr lang="en-US"/>
        </a:p>
      </dgm:t>
    </dgm:pt>
    <dgm:pt modelId="{7CAFC39C-0E34-1C44-A6D2-FA3A07BE54B9}" type="pres">
      <dgm:prSet presAssocID="{B8DD91FE-CE74-3849-A508-16FBB99D6C5E}" presName="sibTrans" presStyleCnt="0"/>
      <dgm:spPr/>
    </dgm:pt>
    <dgm:pt modelId="{1060F2DA-3A55-C14D-94FC-0A9447BFA144}" type="pres">
      <dgm:prSet presAssocID="{C0DA973B-8277-4544-AFB1-21AF9221248F}" presName="node" presStyleLbl="node1" presStyleIdx="2" presStyleCnt="4" custScaleX="33551" custScaleY="36012" custLinFactNeighborY="-3700">
        <dgm:presLayoutVars>
          <dgm:bulletEnabled val="1"/>
        </dgm:presLayoutVars>
      </dgm:prSet>
      <dgm:spPr>
        <a:prstGeom prst="bracketPair">
          <a:avLst/>
        </a:prstGeom>
      </dgm:spPr>
      <dgm:t>
        <a:bodyPr/>
        <a:lstStyle/>
        <a:p>
          <a:endParaRPr lang="en-US"/>
        </a:p>
      </dgm:t>
    </dgm:pt>
    <dgm:pt modelId="{B0C8E305-843C-4745-AF8F-31BA91EFA3D1}" type="pres">
      <dgm:prSet presAssocID="{7E5F4FC0-2E6F-1848-B7F5-0CD55AA57F11}" presName="sibTrans" presStyleCnt="0"/>
      <dgm:spPr/>
    </dgm:pt>
    <dgm:pt modelId="{5D76DB88-35F2-8F47-82B3-AA5E6BA55671}" type="pres">
      <dgm:prSet presAssocID="{F7B66BC8-0BD0-9A41-83F8-ED49AB45F5EB}" presName="node" presStyleLbl="node1" presStyleIdx="3" presStyleCnt="4" custScaleX="33551" custScaleY="36012" custLinFactNeighborY="-3700">
        <dgm:presLayoutVars>
          <dgm:bulletEnabled val="1"/>
        </dgm:presLayoutVars>
      </dgm:prSet>
      <dgm:spPr>
        <a:prstGeom prst="bracketPair">
          <a:avLst/>
        </a:prstGeom>
      </dgm:spPr>
      <dgm:t>
        <a:bodyPr/>
        <a:lstStyle/>
        <a:p>
          <a:endParaRPr lang="en-US"/>
        </a:p>
      </dgm:t>
    </dgm:pt>
  </dgm:ptLst>
  <dgm:cxnLst>
    <dgm:cxn modelId="{CCBDC6C7-45C4-554F-8338-48CF17894436}" srcId="{11C2F7F4-D734-A24A-99EF-8D905A98D9D4}" destId="{7055125B-0104-E34F-B08C-C961152FB272}" srcOrd="0" destOrd="0" parTransId="{9607FAFC-BA38-8845-814B-6A61A0B18308}" sibTransId="{F0A82CE2-2478-D14F-8BCE-E674EE4AB775}"/>
    <dgm:cxn modelId="{19A16C78-B166-4E9A-BC55-0A314E627425}" type="presOf" srcId="{7055125B-0104-E34F-B08C-C961152FB272}" destId="{43856714-157F-B544-AD6F-D9B3605CA782}" srcOrd="0" destOrd="0" presId="urn:microsoft.com/office/officeart/2005/8/layout/default"/>
    <dgm:cxn modelId="{8566A685-386B-584D-B4C1-D01589B72A81}" srcId="{11C2F7F4-D734-A24A-99EF-8D905A98D9D4}" destId="{F7B66BC8-0BD0-9A41-83F8-ED49AB45F5EB}" srcOrd="3" destOrd="0" parTransId="{ABCDC195-28FD-8C4F-ADC6-CF0388D3C724}" sibTransId="{4B383C16-8679-E24C-A352-A51447A71697}"/>
    <dgm:cxn modelId="{1A2A4DF3-769E-4F4C-B991-856129812CDD}" type="presOf" srcId="{C0DA973B-8277-4544-AFB1-21AF9221248F}" destId="{1060F2DA-3A55-C14D-94FC-0A9447BFA144}" srcOrd="0" destOrd="0" presId="urn:microsoft.com/office/officeart/2005/8/layout/default"/>
    <dgm:cxn modelId="{8DB06E3C-4956-944E-9E30-7CC4598ED0D2}" srcId="{11C2F7F4-D734-A24A-99EF-8D905A98D9D4}" destId="{F4607EB9-9BAF-B041-845C-1CB76AFC24EF}" srcOrd="1" destOrd="0" parTransId="{5A4009D8-557B-5442-B601-4CBBF42128FC}" sibTransId="{B8DD91FE-CE74-3849-A508-16FBB99D6C5E}"/>
    <dgm:cxn modelId="{E0BEB072-D9B2-45F1-8B4E-DE5D08D9E0EA}" type="presOf" srcId="{F7B66BC8-0BD0-9A41-83F8-ED49AB45F5EB}" destId="{5D76DB88-35F2-8F47-82B3-AA5E6BA55671}" srcOrd="0" destOrd="0" presId="urn:microsoft.com/office/officeart/2005/8/layout/default"/>
    <dgm:cxn modelId="{1B8B00A2-4E0D-4167-85A8-6F590DFB5C4F}" type="presOf" srcId="{11C2F7F4-D734-A24A-99EF-8D905A98D9D4}" destId="{D7531371-9F60-1C48-BA95-6CD949D1C554}" srcOrd="0" destOrd="0" presId="urn:microsoft.com/office/officeart/2005/8/layout/default"/>
    <dgm:cxn modelId="{73E4B032-C0FD-0548-BDC9-B43DA8BDC954}" srcId="{11C2F7F4-D734-A24A-99EF-8D905A98D9D4}" destId="{C0DA973B-8277-4544-AFB1-21AF9221248F}" srcOrd="2" destOrd="0" parTransId="{22B1B7EF-3FF2-734A-8AAC-31089E0B58DF}" sibTransId="{7E5F4FC0-2E6F-1848-B7F5-0CD55AA57F11}"/>
    <dgm:cxn modelId="{5CF60E78-C385-4E61-B867-401C80EAEAF9}" type="presOf" srcId="{F4607EB9-9BAF-B041-845C-1CB76AFC24EF}" destId="{C58EA50F-9731-FE4F-B13C-167A30F16A04}" srcOrd="0" destOrd="0" presId="urn:microsoft.com/office/officeart/2005/8/layout/default"/>
    <dgm:cxn modelId="{3EBDA95C-1ACA-4538-B906-5D6ACB89E8E6}" type="presParOf" srcId="{D7531371-9F60-1C48-BA95-6CD949D1C554}" destId="{43856714-157F-B544-AD6F-D9B3605CA782}" srcOrd="0" destOrd="0" presId="urn:microsoft.com/office/officeart/2005/8/layout/default"/>
    <dgm:cxn modelId="{45D94EE6-412B-428D-95A9-79024476DEAC}" type="presParOf" srcId="{D7531371-9F60-1C48-BA95-6CD949D1C554}" destId="{85034ECF-5B03-F543-AF86-A8298599A541}" srcOrd="1" destOrd="0" presId="urn:microsoft.com/office/officeart/2005/8/layout/default"/>
    <dgm:cxn modelId="{75D46C56-0654-4A2F-8BB3-1CF73D09CCFF}" type="presParOf" srcId="{D7531371-9F60-1C48-BA95-6CD949D1C554}" destId="{C58EA50F-9731-FE4F-B13C-167A30F16A04}" srcOrd="2" destOrd="0" presId="urn:microsoft.com/office/officeart/2005/8/layout/default"/>
    <dgm:cxn modelId="{FB716D7E-EA7E-48E8-9859-4EE1A49F262B}" type="presParOf" srcId="{D7531371-9F60-1C48-BA95-6CD949D1C554}" destId="{7CAFC39C-0E34-1C44-A6D2-FA3A07BE54B9}" srcOrd="3" destOrd="0" presId="urn:microsoft.com/office/officeart/2005/8/layout/default"/>
    <dgm:cxn modelId="{5DCE81C1-864F-494E-A68D-8F0F11772BD0}" type="presParOf" srcId="{D7531371-9F60-1C48-BA95-6CD949D1C554}" destId="{1060F2DA-3A55-C14D-94FC-0A9447BFA144}" srcOrd="4" destOrd="0" presId="urn:microsoft.com/office/officeart/2005/8/layout/default"/>
    <dgm:cxn modelId="{3D5738D7-A7F9-45F9-96E9-BDE16AAB048E}" type="presParOf" srcId="{D7531371-9F60-1C48-BA95-6CD949D1C554}" destId="{B0C8E305-843C-4745-AF8F-31BA91EFA3D1}" srcOrd="5" destOrd="0" presId="urn:microsoft.com/office/officeart/2005/8/layout/default"/>
    <dgm:cxn modelId="{9D07646E-FCC1-4B00-A1EE-361CC40EC39D}" type="presParOf" srcId="{D7531371-9F60-1C48-BA95-6CD949D1C554}" destId="{5D76DB88-35F2-8F47-82B3-AA5E6BA5567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1BD98CE7-5273-4496-82D3-B43B59C3C91E}" type="presOf" srcId="{FE97F464-E460-4049-A6DC-9472116955E4}" destId="{60F61DC0-4C7E-4294-87BA-AE652EFDD874}" srcOrd="1" destOrd="0" presId="urn:microsoft.com/office/officeart/2005/8/layout/bProcess3"/>
    <dgm:cxn modelId="{EB4F4470-BB4D-4BAB-A30B-EC0F4E1997E5}" type="presOf" srcId="{5B5DBEEB-0500-4928-8184-671E84BFC1F4}" destId="{BF8189B9-2246-4C02-9A4E-C9F81A077674}" srcOrd="1" destOrd="0" presId="urn:microsoft.com/office/officeart/2005/8/layout/bProcess3"/>
    <dgm:cxn modelId="{1A14A019-3EDC-46B4-985E-54A7C1DB0F43}" type="presOf" srcId="{5B5DBEEB-0500-4928-8184-671E84BFC1F4}" destId="{BDE36CF5-01A0-43A7-A99E-930F7BE6C652}"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DB83F7B8-A983-4752-BB22-EE9D1AFE549C}" type="presOf" srcId="{FE97F464-E460-4049-A6DC-9472116955E4}" destId="{EC1858DD-EE0C-4BBA-96ED-EA49FDD95E8B}" srcOrd="0" destOrd="0" presId="urn:microsoft.com/office/officeart/2005/8/layout/bProcess3"/>
    <dgm:cxn modelId="{D67B9AF9-DBD0-4809-82D6-E2D547F10C17}" type="presOf" srcId="{6727F3C0-3F78-4719-A7DE-755327BEF65A}" destId="{5482CBCA-92EB-4A12-A8EC-83F43D6F04A9}" srcOrd="0" destOrd="0" presId="urn:microsoft.com/office/officeart/2005/8/layout/bProcess3"/>
    <dgm:cxn modelId="{12DC85E7-C957-482E-92C0-2E8CB8C9E62F}" type="presOf" srcId="{021A1DFF-DCDD-45B5-9448-0685E10B5C3B}" destId="{97DA5FE5-D52C-46B8-800E-68538633792B}"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422F72F3-55EB-4284-9910-51EA4A734358}" type="presOf" srcId="{27585D9D-4195-4C82-8D6B-56D33B3D16A4}" destId="{0907965E-08B8-4EC3-B6C7-A0DEE27EA391}"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09A4919C-DBBB-4659-B0A6-AEB78B640A5B}" type="presOf" srcId="{5DBF63AF-4598-4D06-87FC-219E26A5526A}" destId="{C165E124-7468-4951-886F-96E50F92920D}" srcOrd="1" destOrd="0" presId="urn:microsoft.com/office/officeart/2005/8/layout/bProcess3"/>
    <dgm:cxn modelId="{9D4165BB-8877-4935-959C-87401A4F8843}" type="presOf" srcId="{A8821CE6-D39A-4AAD-ACE6-B64AE313F71A}" destId="{85BB1E9A-F97B-4972-85FA-BD4C71B287A8}" srcOrd="1"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FD940B3C-B399-439C-8F49-70090FF21C6C}" type="presOf" srcId="{5DBF63AF-4598-4D06-87FC-219E26A5526A}" destId="{81938ED4-87A3-4933-BE18-AD2095C98376}"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FB235AE4-3E1F-4E70-AE2C-6BBDB9692645}" type="presOf" srcId="{5C019469-93DB-4293-BF62-EB7A4F5A3530}" destId="{5C2896DE-C1A3-457B-89B0-FFBB2B710D3C}" srcOrd="1" destOrd="0" presId="urn:microsoft.com/office/officeart/2005/8/layout/bProcess3"/>
    <dgm:cxn modelId="{6BB45FE3-8675-44EF-9D00-A6FFEAFC112A}" type="presOf" srcId="{A8821CE6-D39A-4AAD-ACE6-B64AE313F71A}" destId="{C25D4326-D4BF-455B-A2BB-B2AF64D4C495}" srcOrd="0" destOrd="0" presId="urn:microsoft.com/office/officeart/2005/8/layout/bProcess3"/>
    <dgm:cxn modelId="{1EAC4D27-47F3-4F16-A125-0ED87092A1BB}" type="presOf" srcId="{C56C4E94-E37F-4873-87B4-7147F3E8CA66}" destId="{C75F71E0-3FB7-4DA9-B84A-8F90A94D5BDC}" srcOrd="0" destOrd="0" presId="urn:microsoft.com/office/officeart/2005/8/layout/bProcess3"/>
    <dgm:cxn modelId="{B036E88C-3684-4143-9487-DCFD2BFF88ED}" type="presOf" srcId="{1E3C62C2-CD9F-4C67-9EA5-4D973241FBA2}" destId="{2B7A00C4-B92F-4A3A-8AB2-5EAC57C42BDB}"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C4ECECBC-CD15-4A8C-BB24-B8EBBB619532}" type="presOf" srcId="{5C019469-93DB-4293-BF62-EB7A4F5A3530}" destId="{0654E1FA-BE6B-4E5C-8BBF-72F142814CBE}" srcOrd="0" destOrd="0" presId="urn:microsoft.com/office/officeart/2005/8/layout/bProcess3"/>
    <dgm:cxn modelId="{B8BDA286-940E-42E0-A3DD-6C43CF86A3C3}" type="presOf" srcId="{668E51A9-5D4C-4E49-B748-5B7F61710FF4}" destId="{B0939418-6120-4A72-A1B1-48FB8F8E75D2}" srcOrd="0" destOrd="0" presId="urn:microsoft.com/office/officeart/2005/8/layout/bProcess3"/>
    <dgm:cxn modelId="{02244661-1FE0-4BF6-8FDF-66AE48001F1D}" type="presOf" srcId="{6AE2C634-C1CD-4255-9B6E-9775764E4534}" destId="{F51A466E-1918-4340-90D3-29BC19DEF728}" srcOrd="0" destOrd="0" presId="urn:microsoft.com/office/officeart/2005/8/layout/bProcess3"/>
    <dgm:cxn modelId="{9866247F-1158-4F51-BF70-60D1253649BE}" type="presParOf" srcId="{2B7A00C4-B92F-4A3A-8AB2-5EAC57C42BDB}" destId="{97DA5FE5-D52C-46B8-800E-68538633792B}" srcOrd="0" destOrd="0" presId="urn:microsoft.com/office/officeart/2005/8/layout/bProcess3"/>
    <dgm:cxn modelId="{71F2AB91-C419-4585-973C-A1170C9C106A}" type="presParOf" srcId="{2B7A00C4-B92F-4A3A-8AB2-5EAC57C42BDB}" destId="{81938ED4-87A3-4933-BE18-AD2095C98376}" srcOrd="1" destOrd="0" presId="urn:microsoft.com/office/officeart/2005/8/layout/bProcess3"/>
    <dgm:cxn modelId="{AF709765-C619-49F6-983B-70CD9D99ABF6}" type="presParOf" srcId="{81938ED4-87A3-4933-BE18-AD2095C98376}" destId="{C165E124-7468-4951-886F-96E50F92920D}" srcOrd="0" destOrd="0" presId="urn:microsoft.com/office/officeart/2005/8/layout/bProcess3"/>
    <dgm:cxn modelId="{C3A46219-E7A4-4A72-B43A-8E080F56A77C}" type="presParOf" srcId="{2B7A00C4-B92F-4A3A-8AB2-5EAC57C42BDB}" destId="{F51A466E-1918-4340-90D3-29BC19DEF728}" srcOrd="2" destOrd="0" presId="urn:microsoft.com/office/officeart/2005/8/layout/bProcess3"/>
    <dgm:cxn modelId="{4C6A62B6-FF6B-40A7-8B54-9B13E63ADA70}" type="presParOf" srcId="{2B7A00C4-B92F-4A3A-8AB2-5EAC57C42BDB}" destId="{C25D4326-D4BF-455B-A2BB-B2AF64D4C495}" srcOrd="3" destOrd="0" presId="urn:microsoft.com/office/officeart/2005/8/layout/bProcess3"/>
    <dgm:cxn modelId="{1FE900A2-F9F5-464C-8AAA-201FE6BDB3D3}" type="presParOf" srcId="{C25D4326-D4BF-455B-A2BB-B2AF64D4C495}" destId="{85BB1E9A-F97B-4972-85FA-BD4C71B287A8}" srcOrd="0" destOrd="0" presId="urn:microsoft.com/office/officeart/2005/8/layout/bProcess3"/>
    <dgm:cxn modelId="{C43F8885-4496-4FC5-BF8E-D73334E28EB6}" type="presParOf" srcId="{2B7A00C4-B92F-4A3A-8AB2-5EAC57C42BDB}" destId="{C75F71E0-3FB7-4DA9-B84A-8F90A94D5BDC}" srcOrd="4" destOrd="0" presId="urn:microsoft.com/office/officeart/2005/8/layout/bProcess3"/>
    <dgm:cxn modelId="{3D1FAAEA-A172-4218-9A92-C2C82C26D84A}" type="presParOf" srcId="{2B7A00C4-B92F-4A3A-8AB2-5EAC57C42BDB}" destId="{EC1858DD-EE0C-4BBA-96ED-EA49FDD95E8B}" srcOrd="5" destOrd="0" presId="urn:microsoft.com/office/officeart/2005/8/layout/bProcess3"/>
    <dgm:cxn modelId="{DECC700D-2451-47D1-B5B4-93FF65610150}" type="presParOf" srcId="{EC1858DD-EE0C-4BBA-96ED-EA49FDD95E8B}" destId="{60F61DC0-4C7E-4294-87BA-AE652EFDD874}" srcOrd="0" destOrd="0" presId="urn:microsoft.com/office/officeart/2005/8/layout/bProcess3"/>
    <dgm:cxn modelId="{F67544F4-355A-4BC8-B821-BD3297892D2A}" type="presParOf" srcId="{2B7A00C4-B92F-4A3A-8AB2-5EAC57C42BDB}" destId="{5482CBCA-92EB-4A12-A8EC-83F43D6F04A9}" srcOrd="6" destOrd="0" presId="urn:microsoft.com/office/officeart/2005/8/layout/bProcess3"/>
    <dgm:cxn modelId="{59B55057-7C61-4300-9497-C282A552EB4D}" type="presParOf" srcId="{2B7A00C4-B92F-4A3A-8AB2-5EAC57C42BDB}" destId="{BDE36CF5-01A0-43A7-A99E-930F7BE6C652}" srcOrd="7" destOrd="0" presId="urn:microsoft.com/office/officeart/2005/8/layout/bProcess3"/>
    <dgm:cxn modelId="{69767538-0C1B-40D8-9733-82FAAF555103}" type="presParOf" srcId="{BDE36CF5-01A0-43A7-A99E-930F7BE6C652}" destId="{BF8189B9-2246-4C02-9A4E-C9F81A077674}" srcOrd="0" destOrd="0" presId="urn:microsoft.com/office/officeart/2005/8/layout/bProcess3"/>
    <dgm:cxn modelId="{9D16F638-F0A5-46C8-9657-0FE33988E84C}" type="presParOf" srcId="{2B7A00C4-B92F-4A3A-8AB2-5EAC57C42BDB}" destId="{B0939418-6120-4A72-A1B1-48FB8F8E75D2}" srcOrd="8" destOrd="0" presId="urn:microsoft.com/office/officeart/2005/8/layout/bProcess3"/>
    <dgm:cxn modelId="{8F68F878-5479-4542-B0A7-0046412A3BAF}" type="presParOf" srcId="{2B7A00C4-B92F-4A3A-8AB2-5EAC57C42BDB}" destId="{0654E1FA-BE6B-4E5C-8BBF-72F142814CBE}" srcOrd="9" destOrd="0" presId="urn:microsoft.com/office/officeart/2005/8/layout/bProcess3"/>
    <dgm:cxn modelId="{0DF3481F-2741-4CBE-8C88-D29F714EAD5E}" type="presParOf" srcId="{0654E1FA-BE6B-4E5C-8BBF-72F142814CBE}" destId="{5C2896DE-C1A3-457B-89B0-FFBB2B710D3C}" srcOrd="0" destOrd="0" presId="urn:microsoft.com/office/officeart/2005/8/layout/bProcess3"/>
    <dgm:cxn modelId="{CBEEF2A2-48CF-479D-BC5D-054D47541620}"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a:ln w="57150">
          <a:solidFill>
            <a:schemeClr val="accent2"/>
          </a:solidFill>
        </a:ln>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41DF103E-4624-4C22-AABD-E7936A592AD5}" type="presOf" srcId="{A8821CE6-D39A-4AAD-ACE6-B64AE313F71A}" destId="{C25D4326-D4BF-455B-A2BB-B2AF64D4C495}" srcOrd="0" destOrd="0" presId="urn:microsoft.com/office/officeart/2005/8/layout/bProcess3"/>
    <dgm:cxn modelId="{FA5706B5-1B22-4A7C-BA35-18B511770AA8}" type="presOf" srcId="{27585D9D-4195-4C82-8D6B-56D33B3D16A4}" destId="{0907965E-08B8-4EC3-B6C7-A0DEE27EA391}"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5DB351FD-60F5-49EC-BA9B-C04BDF4BD739}" srcId="{1E3C62C2-CD9F-4C67-9EA5-4D973241FBA2}" destId="{C56C4E94-E37F-4873-87B4-7147F3E8CA66}" srcOrd="2" destOrd="0" parTransId="{8D7AEB57-71ED-4549-95F4-0D0483E2D5B7}" sibTransId="{FE97F464-E460-4049-A6DC-9472116955E4}"/>
    <dgm:cxn modelId="{725C5C67-9DED-4696-9583-6B1CA435DBC0}" type="presOf" srcId="{5C019469-93DB-4293-BF62-EB7A4F5A3530}" destId="{0654E1FA-BE6B-4E5C-8BBF-72F142814CBE}"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DA1C2761-D2B8-4C4B-808F-00E54F00B3EE}" type="presOf" srcId="{6727F3C0-3F78-4719-A7DE-755327BEF65A}" destId="{5482CBCA-92EB-4A12-A8EC-83F43D6F04A9}"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E339A56A-80AE-4811-BF82-FC7F5880A23A}" type="presOf" srcId="{5B5DBEEB-0500-4928-8184-671E84BFC1F4}" destId="{BF8189B9-2246-4C02-9A4E-C9F81A077674}" srcOrd="1" destOrd="0" presId="urn:microsoft.com/office/officeart/2005/8/layout/bProcess3"/>
    <dgm:cxn modelId="{505DA8EA-EE23-4F1F-BA7A-CF4AF51A06B2}" type="presOf" srcId="{668E51A9-5D4C-4E49-B748-5B7F61710FF4}" destId="{B0939418-6120-4A72-A1B1-48FB8F8E75D2}" srcOrd="0" destOrd="0" presId="urn:microsoft.com/office/officeart/2005/8/layout/bProcess3"/>
    <dgm:cxn modelId="{E267F6F1-AD22-4794-B2AC-60D0F4D9D9F5}" type="presOf" srcId="{FE97F464-E460-4049-A6DC-9472116955E4}" destId="{EC1858DD-EE0C-4BBA-96ED-EA49FDD95E8B}" srcOrd="0" destOrd="0" presId="urn:microsoft.com/office/officeart/2005/8/layout/bProcess3"/>
    <dgm:cxn modelId="{12C29207-9451-4D6F-99FD-363C5C62822C}" type="presOf" srcId="{FE97F464-E460-4049-A6DC-9472116955E4}" destId="{60F61DC0-4C7E-4294-87BA-AE652EFDD874}" srcOrd="1" destOrd="0" presId="urn:microsoft.com/office/officeart/2005/8/layout/bProcess3"/>
    <dgm:cxn modelId="{D54DCB5A-C5E2-4B99-AFCA-1EAFB239EA55}" type="presOf" srcId="{C56C4E94-E37F-4873-87B4-7147F3E8CA66}" destId="{C75F71E0-3FB7-4DA9-B84A-8F90A94D5BDC}"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182972E1-5B29-4A89-B29E-A774C447EEAB}" type="presOf" srcId="{6AE2C634-C1CD-4255-9B6E-9775764E4534}" destId="{F51A466E-1918-4340-90D3-29BC19DEF728}" srcOrd="0" destOrd="0" presId="urn:microsoft.com/office/officeart/2005/8/layout/bProcess3"/>
    <dgm:cxn modelId="{B5361BDB-4665-4DD7-A151-7696CAD9A67E}" type="presOf" srcId="{1E3C62C2-CD9F-4C67-9EA5-4D973241FBA2}" destId="{2B7A00C4-B92F-4A3A-8AB2-5EAC57C42BDB}" srcOrd="0" destOrd="0" presId="urn:microsoft.com/office/officeart/2005/8/layout/bProcess3"/>
    <dgm:cxn modelId="{28917BA6-5354-4495-B5DD-F2F8F4811C29}" type="presOf" srcId="{A8821CE6-D39A-4AAD-ACE6-B64AE313F71A}" destId="{85BB1E9A-F97B-4972-85FA-BD4C71B287A8}" srcOrd="1" destOrd="0" presId="urn:microsoft.com/office/officeart/2005/8/layout/bProcess3"/>
    <dgm:cxn modelId="{1EE3E9AD-D683-4400-A0AF-91502C936BE8}" type="presOf" srcId="{5DBF63AF-4598-4D06-87FC-219E26A5526A}" destId="{81938ED4-87A3-4933-BE18-AD2095C98376}"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42D7DAC0-478D-462F-AE3D-8DF91A7FA0BC}" type="presOf" srcId="{5C019469-93DB-4293-BF62-EB7A4F5A3530}" destId="{5C2896DE-C1A3-457B-89B0-FFBB2B710D3C}" srcOrd="1" destOrd="0" presId="urn:microsoft.com/office/officeart/2005/8/layout/bProcess3"/>
    <dgm:cxn modelId="{B5D0AD1C-C56D-46D9-ADA2-5ADD0D38B363}" type="presOf" srcId="{5DBF63AF-4598-4D06-87FC-219E26A5526A}" destId="{C165E124-7468-4951-886F-96E50F92920D}" srcOrd="1" destOrd="0" presId="urn:microsoft.com/office/officeart/2005/8/layout/bProcess3"/>
    <dgm:cxn modelId="{AF665932-AD15-4B7F-8808-FA6408FC9925}" type="presOf" srcId="{021A1DFF-DCDD-45B5-9448-0685E10B5C3B}" destId="{97DA5FE5-D52C-46B8-800E-68538633792B}" srcOrd="0" destOrd="0" presId="urn:microsoft.com/office/officeart/2005/8/layout/bProcess3"/>
    <dgm:cxn modelId="{55058C22-DEDE-4676-87E3-8707C0B3041F}" type="presOf" srcId="{5B5DBEEB-0500-4928-8184-671E84BFC1F4}" destId="{BDE36CF5-01A0-43A7-A99E-930F7BE6C652}" srcOrd="0" destOrd="0" presId="urn:microsoft.com/office/officeart/2005/8/layout/bProcess3"/>
    <dgm:cxn modelId="{CF3455CE-589F-4D87-AC8A-77EBE6055089}" type="presParOf" srcId="{2B7A00C4-B92F-4A3A-8AB2-5EAC57C42BDB}" destId="{97DA5FE5-D52C-46B8-800E-68538633792B}" srcOrd="0" destOrd="0" presId="urn:microsoft.com/office/officeart/2005/8/layout/bProcess3"/>
    <dgm:cxn modelId="{435B6CDA-4BC3-4ECA-94DC-2B7A1DD86613}" type="presParOf" srcId="{2B7A00C4-B92F-4A3A-8AB2-5EAC57C42BDB}" destId="{81938ED4-87A3-4933-BE18-AD2095C98376}" srcOrd="1" destOrd="0" presId="urn:microsoft.com/office/officeart/2005/8/layout/bProcess3"/>
    <dgm:cxn modelId="{881155A7-74CA-4964-87CF-E3F1ABE8D657}" type="presParOf" srcId="{81938ED4-87A3-4933-BE18-AD2095C98376}" destId="{C165E124-7468-4951-886F-96E50F92920D}" srcOrd="0" destOrd="0" presId="urn:microsoft.com/office/officeart/2005/8/layout/bProcess3"/>
    <dgm:cxn modelId="{29E603E3-63C4-4242-B72A-FC886F9B6A8C}" type="presParOf" srcId="{2B7A00C4-B92F-4A3A-8AB2-5EAC57C42BDB}" destId="{F51A466E-1918-4340-90D3-29BC19DEF728}" srcOrd="2" destOrd="0" presId="urn:microsoft.com/office/officeart/2005/8/layout/bProcess3"/>
    <dgm:cxn modelId="{A50C754F-E299-43CC-B2CE-7F7C88594E9B}" type="presParOf" srcId="{2B7A00C4-B92F-4A3A-8AB2-5EAC57C42BDB}" destId="{C25D4326-D4BF-455B-A2BB-B2AF64D4C495}" srcOrd="3" destOrd="0" presId="urn:microsoft.com/office/officeart/2005/8/layout/bProcess3"/>
    <dgm:cxn modelId="{B41DB27A-8AFC-4BA5-B90F-938C8705EAD9}" type="presParOf" srcId="{C25D4326-D4BF-455B-A2BB-B2AF64D4C495}" destId="{85BB1E9A-F97B-4972-85FA-BD4C71B287A8}" srcOrd="0" destOrd="0" presId="urn:microsoft.com/office/officeart/2005/8/layout/bProcess3"/>
    <dgm:cxn modelId="{FA6382C8-1C26-434F-92E8-E975D15CCF9D}" type="presParOf" srcId="{2B7A00C4-B92F-4A3A-8AB2-5EAC57C42BDB}" destId="{C75F71E0-3FB7-4DA9-B84A-8F90A94D5BDC}" srcOrd="4" destOrd="0" presId="urn:microsoft.com/office/officeart/2005/8/layout/bProcess3"/>
    <dgm:cxn modelId="{FB4C125B-301C-4E70-97BC-9CAEC91BE1FD}" type="presParOf" srcId="{2B7A00C4-B92F-4A3A-8AB2-5EAC57C42BDB}" destId="{EC1858DD-EE0C-4BBA-96ED-EA49FDD95E8B}" srcOrd="5" destOrd="0" presId="urn:microsoft.com/office/officeart/2005/8/layout/bProcess3"/>
    <dgm:cxn modelId="{45A4F02F-A23A-4DEE-B9B1-FD4CFBC046DF}" type="presParOf" srcId="{EC1858DD-EE0C-4BBA-96ED-EA49FDD95E8B}" destId="{60F61DC0-4C7E-4294-87BA-AE652EFDD874}" srcOrd="0" destOrd="0" presId="urn:microsoft.com/office/officeart/2005/8/layout/bProcess3"/>
    <dgm:cxn modelId="{2D5B1F93-3470-428B-92B2-7CAD254C2734}" type="presParOf" srcId="{2B7A00C4-B92F-4A3A-8AB2-5EAC57C42BDB}" destId="{5482CBCA-92EB-4A12-A8EC-83F43D6F04A9}" srcOrd="6" destOrd="0" presId="urn:microsoft.com/office/officeart/2005/8/layout/bProcess3"/>
    <dgm:cxn modelId="{75FB815F-2DD2-4075-8518-969230B92939}" type="presParOf" srcId="{2B7A00C4-B92F-4A3A-8AB2-5EAC57C42BDB}" destId="{BDE36CF5-01A0-43A7-A99E-930F7BE6C652}" srcOrd="7" destOrd="0" presId="urn:microsoft.com/office/officeart/2005/8/layout/bProcess3"/>
    <dgm:cxn modelId="{0CE557F2-444E-468A-B647-52A38EED792A}" type="presParOf" srcId="{BDE36CF5-01A0-43A7-A99E-930F7BE6C652}" destId="{BF8189B9-2246-4C02-9A4E-C9F81A077674}" srcOrd="0" destOrd="0" presId="urn:microsoft.com/office/officeart/2005/8/layout/bProcess3"/>
    <dgm:cxn modelId="{9871D888-A01A-48D8-8F24-EB93B5E91A60}" type="presParOf" srcId="{2B7A00C4-B92F-4A3A-8AB2-5EAC57C42BDB}" destId="{B0939418-6120-4A72-A1B1-48FB8F8E75D2}" srcOrd="8" destOrd="0" presId="urn:microsoft.com/office/officeart/2005/8/layout/bProcess3"/>
    <dgm:cxn modelId="{A5F91AF5-0815-4CD1-AF56-F4C6B589FBEF}" type="presParOf" srcId="{2B7A00C4-B92F-4A3A-8AB2-5EAC57C42BDB}" destId="{0654E1FA-BE6B-4E5C-8BBF-72F142814CBE}" srcOrd="9" destOrd="0" presId="urn:microsoft.com/office/officeart/2005/8/layout/bProcess3"/>
    <dgm:cxn modelId="{50048833-BE50-4736-8464-F3897D1040C9}" type="presParOf" srcId="{0654E1FA-BE6B-4E5C-8BBF-72F142814CBE}" destId="{5C2896DE-C1A3-457B-89B0-FFBB2B710D3C}" srcOrd="0" destOrd="0" presId="urn:microsoft.com/office/officeart/2005/8/layout/bProcess3"/>
    <dgm:cxn modelId="{7165B512-FFA6-44E8-99CD-388E2BD6A81C}"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1C2F7F4-D734-A24A-99EF-8D905A98D9D4}"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7055125B-0104-E34F-B08C-C961152FB272}">
      <dgm:prSet custT="1"/>
      <dgm:spPr>
        <a:solidFill>
          <a:srgbClr val="FFFFFF"/>
        </a:solidFill>
        <a:ln w="28575" cmpd="sng">
          <a:solidFill>
            <a:schemeClr val="accent4"/>
          </a:solidFill>
        </a:ln>
      </dgm:spPr>
      <dgm:t>
        <a:bodyPr/>
        <a:lstStyle/>
        <a:p>
          <a:pPr rtl="0"/>
          <a:r>
            <a:rPr lang="en-US" sz="1800" dirty="0" smtClean="0">
              <a:solidFill>
                <a:schemeClr val="tx1"/>
              </a:solidFill>
            </a:rPr>
            <a:t>Invest in </a:t>
          </a:r>
          <a:r>
            <a:rPr lang="en-US" sz="1800" b="1" dirty="0" smtClean="0">
              <a:solidFill>
                <a:schemeClr val="tx1"/>
              </a:solidFill>
            </a:rPr>
            <a:t>high priority core functions</a:t>
          </a:r>
          <a:r>
            <a:rPr lang="en-US" sz="1800" b="0" dirty="0" smtClean="0">
              <a:solidFill>
                <a:schemeClr val="tx1"/>
              </a:solidFill>
            </a:rPr>
            <a:t>, avoid sudden shifts, be synergistic with other sectors</a:t>
          </a:r>
          <a:endParaRPr lang="en-US" sz="1800" dirty="0">
            <a:solidFill>
              <a:schemeClr val="tx1"/>
            </a:solidFill>
          </a:endParaRPr>
        </a:p>
      </dgm:t>
    </dgm:pt>
    <dgm:pt modelId="{9607FAFC-BA38-8845-814B-6A61A0B18308}" type="parTrans" cxnId="{CCBDC6C7-45C4-554F-8338-48CF17894436}">
      <dgm:prSet/>
      <dgm:spPr/>
      <dgm:t>
        <a:bodyPr/>
        <a:lstStyle/>
        <a:p>
          <a:endParaRPr lang="en-GB"/>
        </a:p>
      </dgm:t>
    </dgm:pt>
    <dgm:pt modelId="{F0A82CE2-2478-D14F-8BCE-E674EE4AB775}" type="sibTrans" cxnId="{CCBDC6C7-45C4-554F-8338-48CF17894436}">
      <dgm:prSet/>
      <dgm:spPr/>
      <dgm:t>
        <a:bodyPr/>
        <a:lstStyle/>
        <a:p>
          <a:endParaRPr lang="en-GB"/>
        </a:p>
      </dgm:t>
    </dgm:pt>
    <dgm:pt modelId="{F4607EB9-9BAF-B041-845C-1CB76AFC24EF}">
      <dgm:prSet custT="1"/>
      <dgm:spPr>
        <a:solidFill>
          <a:srgbClr val="FFFFFF"/>
        </a:solidFill>
        <a:ln w="28575" cmpd="sng">
          <a:solidFill>
            <a:schemeClr val="accent4"/>
          </a:solidFill>
        </a:ln>
      </dgm:spPr>
      <dgm:t>
        <a:bodyPr/>
        <a:lstStyle/>
        <a:p>
          <a:pPr rtl="0"/>
          <a:r>
            <a:rPr lang="en-US" sz="1800" dirty="0" smtClean="0">
              <a:solidFill>
                <a:schemeClr val="tx1"/>
              </a:solidFill>
            </a:rPr>
            <a:t>When providing </a:t>
          </a:r>
          <a:r>
            <a:rPr lang="en-US" sz="1800" b="1" dirty="0" smtClean="0">
              <a:solidFill>
                <a:schemeClr val="tx1"/>
              </a:solidFill>
            </a:rPr>
            <a:t>country-specific support</a:t>
          </a:r>
          <a:r>
            <a:rPr lang="en-US" sz="1800" b="0" dirty="0" smtClean="0">
              <a:solidFill>
                <a:schemeClr val="tx1"/>
              </a:solidFill>
            </a:rPr>
            <a:t>, direct SEK to countries below agreed threshold (e.g. IDA eligibility)</a:t>
          </a:r>
          <a:endParaRPr lang="en-US" sz="1800" dirty="0">
            <a:solidFill>
              <a:schemeClr val="tx1"/>
            </a:solidFill>
          </a:endParaRPr>
        </a:p>
      </dgm:t>
    </dgm:pt>
    <dgm:pt modelId="{5A4009D8-557B-5442-B601-4CBBF42128FC}" type="parTrans" cxnId="{8DB06E3C-4956-944E-9E30-7CC4598ED0D2}">
      <dgm:prSet/>
      <dgm:spPr/>
      <dgm:t>
        <a:bodyPr/>
        <a:lstStyle/>
        <a:p>
          <a:endParaRPr lang="en-GB"/>
        </a:p>
      </dgm:t>
    </dgm:pt>
    <dgm:pt modelId="{B8DD91FE-CE74-3849-A508-16FBB99D6C5E}" type="sibTrans" cxnId="{8DB06E3C-4956-944E-9E30-7CC4598ED0D2}">
      <dgm:prSet/>
      <dgm:spPr/>
      <dgm:t>
        <a:bodyPr/>
        <a:lstStyle/>
        <a:p>
          <a:endParaRPr lang="en-GB"/>
        </a:p>
      </dgm:t>
    </dgm:pt>
    <dgm:pt modelId="{C0DA973B-8277-4544-AFB1-21AF9221248F}">
      <dgm:prSet custT="1"/>
      <dgm:spPr>
        <a:solidFill>
          <a:srgbClr val="FFFFFF"/>
        </a:solidFill>
        <a:ln w="28575" cmpd="sng">
          <a:solidFill>
            <a:schemeClr val="accent4"/>
          </a:solidFill>
        </a:ln>
      </dgm:spPr>
      <dgm:t>
        <a:bodyPr/>
        <a:lstStyle/>
        <a:p>
          <a:pPr rtl="0"/>
          <a:r>
            <a:rPr lang="en-US" sz="1800" i="0" dirty="0" smtClean="0">
              <a:solidFill>
                <a:schemeClr val="tx1"/>
              </a:solidFill>
            </a:rPr>
            <a:t>In supporting </a:t>
          </a:r>
          <a:r>
            <a:rPr lang="en-US" sz="1800" b="1" i="0" dirty="0" smtClean="0">
              <a:solidFill>
                <a:schemeClr val="tx1"/>
              </a:solidFill>
            </a:rPr>
            <a:t>“local plus” </a:t>
          </a:r>
          <a:r>
            <a:rPr lang="en-US" sz="1800" b="0" i="0" dirty="0" smtClean="0">
              <a:solidFill>
                <a:schemeClr val="tx1"/>
              </a:solidFill>
            </a:rPr>
            <a:t>and </a:t>
          </a:r>
          <a:r>
            <a:rPr lang="en-US" sz="1800" b="1" i="0" dirty="0" smtClean="0">
              <a:solidFill>
                <a:schemeClr val="tx1"/>
              </a:solidFill>
            </a:rPr>
            <a:t>“special local support” functions</a:t>
          </a:r>
          <a:r>
            <a:rPr lang="en-US" sz="1800" i="0" dirty="0" smtClean="0">
              <a:solidFill>
                <a:schemeClr val="tx1"/>
              </a:solidFill>
            </a:rPr>
            <a:t>, assess </a:t>
          </a:r>
          <a:r>
            <a:rPr lang="en-US" sz="1800" i="0" dirty="0" err="1" smtClean="0">
              <a:solidFill>
                <a:schemeClr val="tx1"/>
              </a:solidFill>
            </a:rPr>
            <a:t>fungibility</a:t>
          </a:r>
          <a:r>
            <a:rPr lang="en-US" sz="1800" i="0" dirty="0" smtClean="0">
              <a:solidFill>
                <a:schemeClr val="tx1"/>
              </a:solidFill>
            </a:rPr>
            <a:t> as criterion for SEK: can function be funded domestically?</a:t>
          </a:r>
          <a:endParaRPr lang="en-US" sz="1800" i="0" dirty="0">
            <a:solidFill>
              <a:schemeClr val="tx1"/>
            </a:solidFill>
          </a:endParaRPr>
        </a:p>
      </dgm:t>
    </dgm:pt>
    <dgm:pt modelId="{22B1B7EF-3FF2-734A-8AAC-31089E0B58DF}" type="parTrans" cxnId="{73E4B032-C0FD-0548-BDC9-B43DA8BDC954}">
      <dgm:prSet/>
      <dgm:spPr/>
      <dgm:t>
        <a:bodyPr/>
        <a:lstStyle/>
        <a:p>
          <a:endParaRPr lang="en-GB"/>
        </a:p>
      </dgm:t>
    </dgm:pt>
    <dgm:pt modelId="{7E5F4FC0-2E6F-1848-B7F5-0CD55AA57F11}" type="sibTrans" cxnId="{73E4B032-C0FD-0548-BDC9-B43DA8BDC954}">
      <dgm:prSet/>
      <dgm:spPr/>
      <dgm:t>
        <a:bodyPr/>
        <a:lstStyle/>
        <a:p>
          <a:endParaRPr lang="en-GB"/>
        </a:p>
      </dgm:t>
    </dgm:pt>
    <dgm:pt modelId="{F7B66BC8-0BD0-9A41-83F8-ED49AB45F5EB}">
      <dgm:prSet custT="1"/>
      <dgm:spPr>
        <a:solidFill>
          <a:srgbClr val="FFFFFF"/>
        </a:solidFill>
        <a:ln w="28575" cmpd="sng">
          <a:solidFill>
            <a:schemeClr val="accent4"/>
          </a:solidFill>
        </a:ln>
      </dgm:spPr>
      <dgm:t>
        <a:bodyPr/>
        <a:lstStyle/>
        <a:p>
          <a:pPr rtl="0"/>
          <a:r>
            <a:rPr lang="en-US" sz="1800" dirty="0" smtClean="0">
              <a:solidFill>
                <a:schemeClr val="tx1"/>
              </a:solidFill>
            </a:rPr>
            <a:t>For </a:t>
          </a:r>
          <a:r>
            <a:rPr lang="en-US" sz="1800" b="1" dirty="0" smtClean="0">
              <a:solidFill>
                <a:schemeClr val="tx1"/>
              </a:solidFill>
            </a:rPr>
            <a:t>local, “local plus,” </a:t>
          </a:r>
          <a:r>
            <a:rPr lang="en-US" sz="1800" b="0" dirty="0" smtClean="0">
              <a:solidFill>
                <a:schemeClr val="tx1"/>
              </a:solidFill>
            </a:rPr>
            <a:t>and </a:t>
          </a:r>
          <a:r>
            <a:rPr lang="en-US" sz="1800" b="1" dirty="0" smtClean="0">
              <a:solidFill>
                <a:schemeClr val="tx1"/>
              </a:solidFill>
            </a:rPr>
            <a:t>“special local support</a:t>
          </a:r>
          <a:r>
            <a:rPr lang="en-US" sz="1800" b="0" dirty="0" smtClean="0">
              <a:solidFill>
                <a:schemeClr val="tx1"/>
              </a:solidFill>
            </a:rPr>
            <a:t>,” couple SEK with dialogue to influence policy change</a:t>
          </a:r>
          <a:endParaRPr lang="en-US" sz="1800" dirty="0">
            <a:solidFill>
              <a:schemeClr val="tx1"/>
            </a:solidFill>
          </a:endParaRPr>
        </a:p>
      </dgm:t>
    </dgm:pt>
    <dgm:pt modelId="{ABCDC195-28FD-8C4F-ADC6-CF0388D3C724}" type="parTrans" cxnId="{8566A685-386B-584D-B4C1-D01589B72A81}">
      <dgm:prSet/>
      <dgm:spPr/>
      <dgm:t>
        <a:bodyPr/>
        <a:lstStyle/>
        <a:p>
          <a:endParaRPr lang="en-GB"/>
        </a:p>
      </dgm:t>
    </dgm:pt>
    <dgm:pt modelId="{4B383C16-8679-E24C-A352-A51447A71697}" type="sibTrans" cxnId="{8566A685-386B-584D-B4C1-D01589B72A81}">
      <dgm:prSet/>
      <dgm:spPr/>
      <dgm:t>
        <a:bodyPr/>
        <a:lstStyle/>
        <a:p>
          <a:endParaRPr lang="en-GB"/>
        </a:p>
      </dgm:t>
    </dgm:pt>
    <dgm:pt modelId="{D7531371-9F60-1C48-BA95-6CD949D1C554}" type="pres">
      <dgm:prSet presAssocID="{11C2F7F4-D734-A24A-99EF-8D905A98D9D4}" presName="diagram" presStyleCnt="0">
        <dgm:presLayoutVars>
          <dgm:dir/>
          <dgm:resizeHandles val="exact"/>
        </dgm:presLayoutVars>
      </dgm:prSet>
      <dgm:spPr/>
      <dgm:t>
        <a:bodyPr/>
        <a:lstStyle/>
        <a:p>
          <a:endParaRPr lang="en-US"/>
        </a:p>
      </dgm:t>
    </dgm:pt>
    <dgm:pt modelId="{43856714-157F-B544-AD6F-D9B3605CA782}" type="pres">
      <dgm:prSet presAssocID="{7055125B-0104-E34F-B08C-C961152FB272}" presName="node" presStyleLbl="node1" presStyleIdx="0" presStyleCnt="4" custScaleX="33551" custScaleY="36012" custLinFactNeighborY="4171">
        <dgm:presLayoutVars>
          <dgm:bulletEnabled val="1"/>
        </dgm:presLayoutVars>
      </dgm:prSet>
      <dgm:spPr>
        <a:prstGeom prst="bracketPair">
          <a:avLst/>
        </a:prstGeom>
      </dgm:spPr>
      <dgm:t>
        <a:bodyPr/>
        <a:lstStyle/>
        <a:p>
          <a:endParaRPr lang="en-US"/>
        </a:p>
      </dgm:t>
    </dgm:pt>
    <dgm:pt modelId="{85034ECF-5B03-F543-AF86-A8298599A541}" type="pres">
      <dgm:prSet presAssocID="{F0A82CE2-2478-D14F-8BCE-E674EE4AB775}" presName="sibTrans" presStyleCnt="0"/>
      <dgm:spPr/>
    </dgm:pt>
    <dgm:pt modelId="{C58EA50F-9731-FE4F-B13C-167A30F16A04}" type="pres">
      <dgm:prSet presAssocID="{F4607EB9-9BAF-B041-845C-1CB76AFC24EF}" presName="node" presStyleLbl="node1" presStyleIdx="1" presStyleCnt="4" custScaleX="33551" custScaleY="36012" custLinFactNeighborY="4171">
        <dgm:presLayoutVars>
          <dgm:bulletEnabled val="1"/>
        </dgm:presLayoutVars>
      </dgm:prSet>
      <dgm:spPr>
        <a:prstGeom prst="bracketPair">
          <a:avLst/>
        </a:prstGeom>
      </dgm:spPr>
      <dgm:t>
        <a:bodyPr/>
        <a:lstStyle/>
        <a:p>
          <a:endParaRPr lang="en-US"/>
        </a:p>
      </dgm:t>
    </dgm:pt>
    <dgm:pt modelId="{7CAFC39C-0E34-1C44-A6D2-FA3A07BE54B9}" type="pres">
      <dgm:prSet presAssocID="{B8DD91FE-CE74-3849-A508-16FBB99D6C5E}" presName="sibTrans" presStyleCnt="0"/>
      <dgm:spPr/>
    </dgm:pt>
    <dgm:pt modelId="{1060F2DA-3A55-C14D-94FC-0A9447BFA144}" type="pres">
      <dgm:prSet presAssocID="{C0DA973B-8277-4544-AFB1-21AF9221248F}" presName="node" presStyleLbl="node1" presStyleIdx="2" presStyleCnt="4" custScaleX="33551" custScaleY="36012" custLinFactNeighborY="-3700">
        <dgm:presLayoutVars>
          <dgm:bulletEnabled val="1"/>
        </dgm:presLayoutVars>
      </dgm:prSet>
      <dgm:spPr>
        <a:prstGeom prst="bracketPair">
          <a:avLst/>
        </a:prstGeom>
      </dgm:spPr>
      <dgm:t>
        <a:bodyPr/>
        <a:lstStyle/>
        <a:p>
          <a:endParaRPr lang="en-US"/>
        </a:p>
      </dgm:t>
    </dgm:pt>
    <dgm:pt modelId="{B0C8E305-843C-4745-AF8F-31BA91EFA3D1}" type="pres">
      <dgm:prSet presAssocID="{7E5F4FC0-2E6F-1848-B7F5-0CD55AA57F11}" presName="sibTrans" presStyleCnt="0"/>
      <dgm:spPr/>
    </dgm:pt>
    <dgm:pt modelId="{5D76DB88-35F2-8F47-82B3-AA5E6BA55671}" type="pres">
      <dgm:prSet presAssocID="{F7B66BC8-0BD0-9A41-83F8-ED49AB45F5EB}" presName="node" presStyleLbl="node1" presStyleIdx="3" presStyleCnt="4" custScaleX="33551" custScaleY="36012" custLinFactNeighborY="-3700">
        <dgm:presLayoutVars>
          <dgm:bulletEnabled val="1"/>
        </dgm:presLayoutVars>
      </dgm:prSet>
      <dgm:spPr>
        <a:prstGeom prst="bracketPair">
          <a:avLst/>
        </a:prstGeom>
      </dgm:spPr>
      <dgm:t>
        <a:bodyPr/>
        <a:lstStyle/>
        <a:p>
          <a:endParaRPr lang="en-US"/>
        </a:p>
      </dgm:t>
    </dgm:pt>
  </dgm:ptLst>
  <dgm:cxnLst>
    <dgm:cxn modelId="{CCBDC6C7-45C4-554F-8338-48CF17894436}" srcId="{11C2F7F4-D734-A24A-99EF-8D905A98D9D4}" destId="{7055125B-0104-E34F-B08C-C961152FB272}" srcOrd="0" destOrd="0" parTransId="{9607FAFC-BA38-8845-814B-6A61A0B18308}" sibTransId="{F0A82CE2-2478-D14F-8BCE-E674EE4AB775}"/>
    <dgm:cxn modelId="{AD95C3C0-C4BD-4E22-A92F-1AA625FAFCAA}" type="presOf" srcId="{7055125B-0104-E34F-B08C-C961152FB272}" destId="{43856714-157F-B544-AD6F-D9B3605CA782}" srcOrd="0" destOrd="0" presId="urn:microsoft.com/office/officeart/2005/8/layout/default"/>
    <dgm:cxn modelId="{DB9797A4-D462-4262-BCC5-0D56609B73EA}" type="presOf" srcId="{C0DA973B-8277-4544-AFB1-21AF9221248F}" destId="{1060F2DA-3A55-C14D-94FC-0A9447BFA144}" srcOrd="0" destOrd="0" presId="urn:microsoft.com/office/officeart/2005/8/layout/default"/>
    <dgm:cxn modelId="{8566A685-386B-584D-B4C1-D01589B72A81}" srcId="{11C2F7F4-D734-A24A-99EF-8D905A98D9D4}" destId="{F7B66BC8-0BD0-9A41-83F8-ED49AB45F5EB}" srcOrd="3" destOrd="0" parTransId="{ABCDC195-28FD-8C4F-ADC6-CF0388D3C724}" sibTransId="{4B383C16-8679-E24C-A352-A51447A71697}"/>
    <dgm:cxn modelId="{C1FFF119-91ED-49AB-9CB6-7C117B179F59}" type="presOf" srcId="{F4607EB9-9BAF-B041-845C-1CB76AFC24EF}" destId="{C58EA50F-9731-FE4F-B13C-167A30F16A04}" srcOrd="0" destOrd="0" presId="urn:microsoft.com/office/officeart/2005/8/layout/default"/>
    <dgm:cxn modelId="{728B28C2-D5EE-457D-864B-F6B5DD388355}" type="presOf" srcId="{F7B66BC8-0BD0-9A41-83F8-ED49AB45F5EB}" destId="{5D76DB88-35F2-8F47-82B3-AA5E6BA55671}" srcOrd="0" destOrd="0" presId="urn:microsoft.com/office/officeart/2005/8/layout/default"/>
    <dgm:cxn modelId="{8DB06E3C-4956-944E-9E30-7CC4598ED0D2}" srcId="{11C2F7F4-D734-A24A-99EF-8D905A98D9D4}" destId="{F4607EB9-9BAF-B041-845C-1CB76AFC24EF}" srcOrd="1" destOrd="0" parTransId="{5A4009D8-557B-5442-B601-4CBBF42128FC}" sibTransId="{B8DD91FE-CE74-3849-A508-16FBB99D6C5E}"/>
    <dgm:cxn modelId="{A2365951-6006-4E1E-BB9C-4D4D35CAA1AD}" type="presOf" srcId="{11C2F7F4-D734-A24A-99EF-8D905A98D9D4}" destId="{D7531371-9F60-1C48-BA95-6CD949D1C554}" srcOrd="0" destOrd="0" presId="urn:microsoft.com/office/officeart/2005/8/layout/default"/>
    <dgm:cxn modelId="{73E4B032-C0FD-0548-BDC9-B43DA8BDC954}" srcId="{11C2F7F4-D734-A24A-99EF-8D905A98D9D4}" destId="{C0DA973B-8277-4544-AFB1-21AF9221248F}" srcOrd="2" destOrd="0" parTransId="{22B1B7EF-3FF2-734A-8AAC-31089E0B58DF}" sibTransId="{7E5F4FC0-2E6F-1848-B7F5-0CD55AA57F11}"/>
    <dgm:cxn modelId="{A01A179B-2BE5-46E8-9B9A-7AEBDEC451D9}" type="presParOf" srcId="{D7531371-9F60-1C48-BA95-6CD949D1C554}" destId="{43856714-157F-B544-AD6F-D9B3605CA782}" srcOrd="0" destOrd="0" presId="urn:microsoft.com/office/officeart/2005/8/layout/default"/>
    <dgm:cxn modelId="{6EBC6658-B3DA-4926-8A8D-5B70BC9F36F8}" type="presParOf" srcId="{D7531371-9F60-1C48-BA95-6CD949D1C554}" destId="{85034ECF-5B03-F543-AF86-A8298599A541}" srcOrd="1" destOrd="0" presId="urn:microsoft.com/office/officeart/2005/8/layout/default"/>
    <dgm:cxn modelId="{E2AB15B9-438F-4B23-BBA8-4675BD5A7F69}" type="presParOf" srcId="{D7531371-9F60-1C48-BA95-6CD949D1C554}" destId="{C58EA50F-9731-FE4F-B13C-167A30F16A04}" srcOrd="2" destOrd="0" presId="urn:microsoft.com/office/officeart/2005/8/layout/default"/>
    <dgm:cxn modelId="{25B275A3-EAE1-458F-88F5-551963B8EB2C}" type="presParOf" srcId="{D7531371-9F60-1C48-BA95-6CD949D1C554}" destId="{7CAFC39C-0E34-1C44-A6D2-FA3A07BE54B9}" srcOrd="3" destOrd="0" presId="urn:microsoft.com/office/officeart/2005/8/layout/default"/>
    <dgm:cxn modelId="{95917ADD-A00A-44EF-9521-2CB03C06129F}" type="presParOf" srcId="{D7531371-9F60-1C48-BA95-6CD949D1C554}" destId="{1060F2DA-3A55-C14D-94FC-0A9447BFA144}" srcOrd="4" destOrd="0" presId="urn:microsoft.com/office/officeart/2005/8/layout/default"/>
    <dgm:cxn modelId="{E6128D3F-0319-4DCE-B05E-A73D5C22DB86}" type="presParOf" srcId="{D7531371-9F60-1C48-BA95-6CD949D1C554}" destId="{B0C8E305-843C-4745-AF8F-31BA91EFA3D1}" srcOrd="5" destOrd="0" presId="urn:microsoft.com/office/officeart/2005/8/layout/default"/>
    <dgm:cxn modelId="{D0CFCD7A-6BF3-49C3-B9B4-59DA61720378}" type="presParOf" srcId="{D7531371-9F60-1C48-BA95-6CD949D1C554}" destId="{5D76DB88-35F2-8F47-82B3-AA5E6BA5567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1400" b="0" dirty="0" smtClean="0"/>
            <a:t>For infectious, maternal &amp; child deaths, a </a:t>
          </a:r>
          <a:r>
            <a:rPr lang="en-US" sz="1400" b="1" dirty="0" smtClean="0"/>
            <a:t>grand convergence </a:t>
          </a:r>
          <a:r>
            <a:rPr lang="en-US" sz="1400" b="0" dirty="0" smtClean="0"/>
            <a:t>is possible by 2035  </a:t>
          </a:r>
          <a:endParaRPr lang="en-US" sz="14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1400" dirty="0" smtClean="0"/>
            <a:t>The </a:t>
          </a:r>
          <a:r>
            <a:rPr lang="en-US" sz="1400" b="1" dirty="0" smtClean="0"/>
            <a:t>returns from investing in convergence </a:t>
          </a:r>
          <a:r>
            <a:rPr lang="en-US" sz="1400" dirty="0" smtClean="0"/>
            <a:t>are impressive</a:t>
          </a:r>
          <a:endParaRPr lang="en-US" sz="14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1400" dirty="0" smtClean="0"/>
            <a:t>DAH is likely to</a:t>
          </a:r>
          <a:r>
            <a:rPr lang="en-US" sz="1400" b="0" dirty="0" smtClean="0"/>
            <a:t> shift away from supportive </a:t>
          </a:r>
          <a:r>
            <a:rPr lang="en-US" sz="1400" b="1" dirty="0" smtClean="0"/>
            <a:t>towards</a:t>
          </a:r>
          <a:r>
            <a:rPr lang="en-US" sz="1400" b="0" dirty="0" smtClean="0"/>
            <a:t> </a:t>
          </a:r>
          <a:r>
            <a:rPr lang="en-US" sz="1400" b="1" dirty="0" smtClean="0"/>
            <a:t>core functions</a:t>
          </a:r>
          <a:endParaRPr lang="en-US" sz="14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1400" b="1" dirty="0" smtClean="0">
              <a:solidFill>
                <a:schemeClr val="tx1"/>
              </a:solidFill>
            </a:rPr>
            <a:t>Fiscal policies </a:t>
          </a:r>
          <a:r>
            <a:rPr lang="en-GB" sz="1400" dirty="0" smtClean="0">
              <a:solidFill>
                <a:schemeClr val="tx1"/>
              </a:solidFill>
            </a:rPr>
            <a:t>are  powerful, underused lever for curbing NCDs &amp; injuries</a:t>
          </a:r>
          <a:endParaRPr lang="en-US" sz="14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3547"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13294" custLinFactNeighborX="-51706" custLinFactNeighborY="-200000">
        <dgm:presLayoutVars>
          <dgm:bulletEnabled val="1"/>
        </dgm:presLayoutVars>
      </dgm:prSet>
      <dgm:spPr/>
      <dgm:t>
        <a:bodyPr/>
        <a:lstStyle/>
        <a:p>
          <a:endParaRPr lang="en-US"/>
        </a:p>
      </dgm:t>
    </dgm:pt>
  </dgm:ptLst>
  <dgm:cxnLst>
    <dgm:cxn modelId="{A6040119-0DC9-4547-82C1-53D9936370B8}" srcId="{F9AB521A-78EC-4B62-B898-1B5FB51044F4}" destId="{6B712FDD-1DFC-495F-9037-02F2D4EB8E64}" srcOrd="1" destOrd="0" parTransId="{624F6539-42B3-4A0A-8215-40B2B0741E99}" sibTransId="{7F836DF2-726C-4C85-BE73-6C5466ED5C34}"/>
    <dgm:cxn modelId="{646B4D62-2A57-4AC6-9329-604130E49D83}" type="presOf" srcId="{6B712FDD-1DFC-495F-9037-02F2D4EB8E64}" destId="{D55A33CB-223C-4B1D-98EA-CE285CCBCA9C}" srcOrd="0" destOrd="0" presId="urn:microsoft.com/office/officeart/2005/8/layout/pList1"/>
    <dgm:cxn modelId="{A92CF01E-D3C8-40BF-872B-537648234BC0}" type="presOf" srcId="{1A2FE04E-A496-4716-A3CE-48400F36CB5C}" destId="{74D14E95-1EF2-42C0-91C4-A40817A2F1D0}" srcOrd="0" destOrd="0" presId="urn:microsoft.com/office/officeart/2005/8/layout/pList1"/>
    <dgm:cxn modelId="{CAD718FD-3649-4BD6-8B42-4D0DF323AB99}" srcId="{F9AB521A-78EC-4B62-B898-1B5FB51044F4}" destId="{973D022D-D7CB-4A98-8C17-2AD2B4EE032D}" srcOrd="3" destOrd="0" parTransId="{A5B8B27E-A610-4946-92F6-884221753F70}" sibTransId="{36DB0846-C51B-41AC-9895-D8EF967C7BDB}"/>
    <dgm:cxn modelId="{75E1D5D9-D437-4DCF-8378-CA98DED6273C}" type="presOf" srcId="{3820F3BF-455F-4EC6-B413-7451507C7AF4}" destId="{DDBE4485-BA30-426D-ADA1-89A23D0C32DF}" srcOrd="0" destOrd="0" presId="urn:microsoft.com/office/officeart/2005/8/layout/pList1"/>
    <dgm:cxn modelId="{71AE8032-3A0F-48ED-9927-07EB27740492}" srcId="{F9AB521A-78EC-4B62-B898-1B5FB51044F4}" destId="{C8A3FE46-2BE9-4ACB-B6AC-0968DA4272F4}" srcOrd="2" destOrd="0" parTransId="{89A9433C-6E55-4ABE-9203-DFF591218B44}" sibTransId="{1A2FE04E-A496-4716-A3CE-48400F36CB5C}"/>
    <dgm:cxn modelId="{DE1BAADC-A18C-432B-974F-5ED81816C877}" srcId="{F9AB521A-78EC-4B62-B898-1B5FB51044F4}" destId="{B191B04D-2348-4084-A649-BE4C20834954}" srcOrd="0" destOrd="0" parTransId="{D55BA584-4FD1-4A9E-9CA3-D2FC295B6CC1}" sibTransId="{3820F3BF-455F-4EC6-B413-7451507C7AF4}"/>
    <dgm:cxn modelId="{198C4C70-EA3C-4B8B-9DE2-9902C7BBF450}" type="presOf" srcId="{7F836DF2-726C-4C85-BE73-6C5466ED5C34}" destId="{DC25C418-DD36-4B39-8DC3-0CAC3DE99869}" srcOrd="0" destOrd="0" presId="urn:microsoft.com/office/officeart/2005/8/layout/pList1"/>
    <dgm:cxn modelId="{6F4FC280-B14D-45B1-92FD-41F41BC7B3B1}" type="presOf" srcId="{B191B04D-2348-4084-A649-BE4C20834954}" destId="{166B3DC3-57C5-4588-8193-50A50A6A04BC}" srcOrd="0" destOrd="0" presId="urn:microsoft.com/office/officeart/2005/8/layout/pList1"/>
    <dgm:cxn modelId="{E174C073-1CC6-4907-85BE-3865ED0F3BFB}" type="presOf" srcId="{973D022D-D7CB-4A98-8C17-2AD2B4EE032D}" destId="{22688878-D2C9-4171-9B15-CB0E57D572AC}" srcOrd="0" destOrd="0" presId="urn:microsoft.com/office/officeart/2005/8/layout/pList1"/>
    <dgm:cxn modelId="{693F395E-EEEC-4778-9922-96C3C2EE8FC3}" type="presOf" srcId="{C8A3FE46-2BE9-4ACB-B6AC-0968DA4272F4}" destId="{93A892BD-4608-4626-BB26-BBE18A699F15}" srcOrd="0" destOrd="0" presId="urn:microsoft.com/office/officeart/2005/8/layout/pList1"/>
    <dgm:cxn modelId="{EF819CC9-EB7E-414E-AF51-2D144E10F38F}" type="presOf" srcId="{F9AB521A-78EC-4B62-B898-1B5FB51044F4}" destId="{38C61EC1-97D6-4FB0-BDCF-5BD33975884F}" srcOrd="0" destOrd="0" presId="urn:microsoft.com/office/officeart/2005/8/layout/pList1"/>
    <dgm:cxn modelId="{FDC0ADA0-9507-4931-8BC7-7C3FE580D506}" type="presParOf" srcId="{38C61EC1-97D6-4FB0-BDCF-5BD33975884F}" destId="{C14670D3-CF0F-494D-ABC3-D262791CE85F}" srcOrd="0" destOrd="0" presId="urn:microsoft.com/office/officeart/2005/8/layout/pList1"/>
    <dgm:cxn modelId="{42C54D01-52E7-490B-80BB-1608CB2BA985}" type="presParOf" srcId="{C14670D3-CF0F-494D-ABC3-D262791CE85F}" destId="{C9E15850-EAA6-451F-A049-73AA861BFA55}" srcOrd="0" destOrd="0" presId="urn:microsoft.com/office/officeart/2005/8/layout/pList1"/>
    <dgm:cxn modelId="{F63B3343-E726-4396-844C-5A6255879289}" type="presParOf" srcId="{C14670D3-CF0F-494D-ABC3-D262791CE85F}" destId="{166B3DC3-57C5-4588-8193-50A50A6A04BC}" srcOrd="1" destOrd="0" presId="urn:microsoft.com/office/officeart/2005/8/layout/pList1"/>
    <dgm:cxn modelId="{6CAF23E9-0F49-499F-B27D-E2DE4B892133}" type="presParOf" srcId="{38C61EC1-97D6-4FB0-BDCF-5BD33975884F}" destId="{DDBE4485-BA30-426D-ADA1-89A23D0C32DF}" srcOrd="1" destOrd="0" presId="urn:microsoft.com/office/officeart/2005/8/layout/pList1"/>
    <dgm:cxn modelId="{ADC7F9B0-015E-4E79-8972-CF919CCA8DA4}" type="presParOf" srcId="{38C61EC1-97D6-4FB0-BDCF-5BD33975884F}" destId="{378852FE-7EDE-4F93-8B0C-EB9D20EFB9C3}" srcOrd="2" destOrd="0" presId="urn:microsoft.com/office/officeart/2005/8/layout/pList1"/>
    <dgm:cxn modelId="{85642975-1DBB-4217-A903-318D59442210}" type="presParOf" srcId="{378852FE-7EDE-4F93-8B0C-EB9D20EFB9C3}" destId="{A881ECD3-DB4D-42AA-9ECC-20B69946F184}" srcOrd="0" destOrd="0" presId="urn:microsoft.com/office/officeart/2005/8/layout/pList1"/>
    <dgm:cxn modelId="{C3073D7F-F321-4FE9-9025-00DEAEB62B04}" type="presParOf" srcId="{378852FE-7EDE-4F93-8B0C-EB9D20EFB9C3}" destId="{D55A33CB-223C-4B1D-98EA-CE285CCBCA9C}" srcOrd="1" destOrd="0" presId="urn:microsoft.com/office/officeart/2005/8/layout/pList1"/>
    <dgm:cxn modelId="{7DB36848-F5EB-44C4-973B-8E46B6D53CF0}" type="presParOf" srcId="{38C61EC1-97D6-4FB0-BDCF-5BD33975884F}" destId="{DC25C418-DD36-4B39-8DC3-0CAC3DE99869}" srcOrd="3" destOrd="0" presId="urn:microsoft.com/office/officeart/2005/8/layout/pList1"/>
    <dgm:cxn modelId="{E95D12B1-43CD-4B27-A172-2E934C723D45}" type="presParOf" srcId="{38C61EC1-97D6-4FB0-BDCF-5BD33975884F}" destId="{A588943C-907D-4DBA-BCE8-24BB0D900648}" srcOrd="4" destOrd="0" presId="urn:microsoft.com/office/officeart/2005/8/layout/pList1"/>
    <dgm:cxn modelId="{FB2B99A0-FA67-4827-BA56-DC9414E9FCC9}" type="presParOf" srcId="{A588943C-907D-4DBA-BCE8-24BB0D900648}" destId="{4AE60BE2-DED7-4F44-BF94-FD213B6A48E3}" srcOrd="0" destOrd="0" presId="urn:microsoft.com/office/officeart/2005/8/layout/pList1"/>
    <dgm:cxn modelId="{1EB67634-6ED0-406D-9434-E0E2442579A1}" type="presParOf" srcId="{A588943C-907D-4DBA-BCE8-24BB0D900648}" destId="{93A892BD-4608-4626-BB26-BBE18A699F15}" srcOrd="1" destOrd="0" presId="urn:microsoft.com/office/officeart/2005/8/layout/pList1"/>
    <dgm:cxn modelId="{297A228C-2447-4566-8485-CC5A5FFAD9C0}" type="presParOf" srcId="{38C61EC1-97D6-4FB0-BDCF-5BD33975884F}" destId="{74D14E95-1EF2-42C0-91C4-A40817A2F1D0}" srcOrd="5" destOrd="0" presId="urn:microsoft.com/office/officeart/2005/8/layout/pList1"/>
    <dgm:cxn modelId="{EC29D04C-7C4E-4C03-BCD6-6F3D99FAD033}" type="presParOf" srcId="{38C61EC1-97D6-4FB0-BDCF-5BD33975884F}" destId="{63328273-9BC2-411C-B68E-31734A6D04E9}" srcOrd="6" destOrd="0" presId="urn:microsoft.com/office/officeart/2005/8/layout/pList1"/>
    <dgm:cxn modelId="{F1803F12-6C6F-4F11-B239-AE118A866A93}" type="presParOf" srcId="{63328273-9BC2-411C-B68E-31734A6D04E9}" destId="{E04587CE-BD59-425A-88DF-05D0F7416E12}" srcOrd="0" destOrd="0" presId="urn:microsoft.com/office/officeart/2005/8/layout/pList1"/>
    <dgm:cxn modelId="{DE436079-B35A-4D30-B115-37A7F73FD871}"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5C86927-9232-4A9B-88BB-D4D6DE7E471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6F1F6B4D-50AA-41A7-9C8E-7856A9BD96BC}">
      <dgm:prSet phldrT="[Text]" custT="1"/>
      <dgm:spPr/>
      <dgm:t>
        <a:bodyPr/>
        <a:lstStyle/>
        <a:p>
          <a:r>
            <a:rPr lang="de-DE" sz="1600" b="0" dirty="0" smtClean="0"/>
            <a:t>CIH Report 2013</a:t>
          </a:r>
          <a:endParaRPr lang="de-DE" sz="1600" b="0" dirty="0"/>
        </a:p>
      </dgm:t>
    </dgm:pt>
    <dgm:pt modelId="{3AC45B40-67FA-44F3-BD17-DE4BA7BB0808}" type="parTrans" cxnId="{20D8B9D5-BC7F-4972-9064-E5A5D7E07DA4}">
      <dgm:prSet/>
      <dgm:spPr/>
      <dgm:t>
        <a:bodyPr/>
        <a:lstStyle/>
        <a:p>
          <a:endParaRPr lang="de-DE" b="0"/>
        </a:p>
      </dgm:t>
    </dgm:pt>
    <dgm:pt modelId="{BEA4B10A-8F35-4925-A365-734B127511F3}" type="sibTrans" cxnId="{20D8B9D5-BC7F-4972-9064-E5A5D7E07DA4}">
      <dgm:prSet/>
      <dgm:spPr/>
      <dgm:t>
        <a:bodyPr/>
        <a:lstStyle/>
        <a:p>
          <a:endParaRPr lang="de-DE" b="0"/>
        </a:p>
      </dgm:t>
    </dgm:pt>
    <dgm:pt modelId="{B7F23D30-2BA9-4F06-B507-97A2D466BA0E}">
      <dgm:prSet phldrT="[Text]"/>
      <dgm:spPr/>
      <dgm:t>
        <a:bodyPr/>
        <a:lstStyle/>
        <a:p>
          <a:pPr>
            <a:spcAft>
              <a:spcPct val="15000"/>
            </a:spcAft>
          </a:pPr>
          <a:r>
            <a:rPr lang="de-DE" sz="1200" b="0" dirty="0" smtClean="0"/>
            <a:t>Core </a:t>
          </a:r>
          <a:r>
            <a:rPr lang="en-US" sz="1200" b="0" noProof="0" dirty="0" smtClean="0"/>
            <a:t>functions</a:t>
          </a:r>
          <a:r>
            <a:rPr lang="de-DE" sz="1200" b="0" dirty="0" smtClean="0"/>
            <a:t>: GPGs; </a:t>
          </a:r>
          <a:r>
            <a:rPr lang="en-US" sz="1200" b="0" noProof="0" dirty="0" smtClean="0"/>
            <a:t>management of externalities; leadership and stewardship</a:t>
          </a:r>
          <a:endParaRPr lang="en-US" sz="1200" b="0" noProof="0" dirty="0"/>
        </a:p>
      </dgm:t>
    </dgm:pt>
    <dgm:pt modelId="{807BA8F9-5FAE-4310-A1B7-FCA58ED38D8D}" type="parTrans" cxnId="{D93315D3-A914-441D-8452-C5CC2A652CAB}">
      <dgm:prSet/>
      <dgm:spPr/>
      <dgm:t>
        <a:bodyPr/>
        <a:lstStyle/>
        <a:p>
          <a:endParaRPr lang="de-DE" b="0"/>
        </a:p>
      </dgm:t>
    </dgm:pt>
    <dgm:pt modelId="{36605AE8-328C-4A40-A779-DFE95D0BBF2D}" type="sibTrans" cxnId="{D93315D3-A914-441D-8452-C5CC2A652CAB}">
      <dgm:prSet/>
      <dgm:spPr/>
      <dgm:t>
        <a:bodyPr/>
        <a:lstStyle/>
        <a:p>
          <a:endParaRPr lang="de-DE" b="0"/>
        </a:p>
      </dgm:t>
    </dgm:pt>
    <dgm:pt modelId="{3616AC8B-6B62-4668-A7B2-0467996DD8CB}">
      <dgm:prSet phldrT="[Text]"/>
      <dgm:spPr/>
      <dgm:t>
        <a:bodyPr/>
        <a:lstStyle/>
        <a:p>
          <a:pPr>
            <a:spcAft>
              <a:spcPct val="15000"/>
            </a:spcAft>
          </a:pPr>
          <a:r>
            <a:rPr lang="en-US" sz="1200" b="0" noProof="0" dirty="0" smtClean="0"/>
            <a:t>Supportive function: direct country assistance</a:t>
          </a:r>
          <a:endParaRPr lang="en-US" sz="1200" b="0" noProof="0" dirty="0"/>
        </a:p>
      </dgm:t>
    </dgm:pt>
    <dgm:pt modelId="{4D15687A-3E56-427B-8593-5DCFA50416AE}" type="parTrans" cxnId="{4B49E13B-925A-4115-85E1-03E4B21B756D}">
      <dgm:prSet/>
      <dgm:spPr/>
      <dgm:t>
        <a:bodyPr/>
        <a:lstStyle/>
        <a:p>
          <a:endParaRPr lang="de-DE" b="0"/>
        </a:p>
      </dgm:t>
    </dgm:pt>
    <dgm:pt modelId="{E261877B-6B58-40ED-AA56-19C7C3F62704}" type="sibTrans" cxnId="{4B49E13B-925A-4115-85E1-03E4B21B756D}">
      <dgm:prSet/>
      <dgm:spPr/>
      <dgm:t>
        <a:bodyPr/>
        <a:lstStyle/>
        <a:p>
          <a:endParaRPr lang="de-DE" b="0"/>
        </a:p>
      </dgm:t>
    </dgm:pt>
    <dgm:pt modelId="{C1A58BFB-9A2A-4D64-96A4-BCD52063239A}">
      <dgm:prSet phldrT="[Text]" custT="1"/>
      <dgm:spPr/>
      <dgm:t>
        <a:bodyPr/>
        <a:lstStyle/>
        <a:p>
          <a:r>
            <a:rPr lang="de-DE" sz="1600" b="0" dirty="0" smtClean="0"/>
            <a:t>ICA 2014</a:t>
          </a:r>
          <a:endParaRPr lang="de-DE" sz="1600" b="0" dirty="0"/>
        </a:p>
      </dgm:t>
    </dgm:pt>
    <dgm:pt modelId="{AA8DC4BD-30A6-4D56-B420-382CCAC0092E}" type="parTrans" cxnId="{8046206C-0AEE-407B-86BE-B74FC640AD71}">
      <dgm:prSet/>
      <dgm:spPr/>
      <dgm:t>
        <a:bodyPr/>
        <a:lstStyle/>
        <a:p>
          <a:endParaRPr lang="de-DE" b="0"/>
        </a:p>
      </dgm:t>
    </dgm:pt>
    <dgm:pt modelId="{32339D27-369F-4C1D-8043-8BEE60D51526}" type="sibTrans" cxnId="{8046206C-0AEE-407B-86BE-B74FC640AD71}">
      <dgm:prSet/>
      <dgm:spPr/>
      <dgm:t>
        <a:bodyPr/>
        <a:lstStyle/>
        <a:p>
          <a:endParaRPr lang="de-DE" b="0"/>
        </a:p>
      </dgm:t>
    </dgm:pt>
    <dgm:pt modelId="{66221387-900C-4032-B645-459E38C2EC00}">
      <dgm:prSet phldrT="[Text]" custT="1"/>
      <dgm:spPr/>
      <dgm:t>
        <a:bodyPr/>
        <a:lstStyle/>
        <a:p>
          <a:pPr>
            <a:spcAft>
              <a:spcPts val="600"/>
            </a:spcAft>
          </a:pPr>
          <a:r>
            <a:rPr lang="en-US" sz="1350" b="1" noProof="0" dirty="0" smtClean="0"/>
            <a:t>Advanced concept and additional data collection</a:t>
          </a:r>
          <a:endParaRPr lang="en-US" sz="1350" b="1" noProof="0" dirty="0"/>
        </a:p>
      </dgm:t>
    </dgm:pt>
    <dgm:pt modelId="{CCAA00E4-8D37-4795-B44E-EA3C957E4F93}" type="parTrans" cxnId="{12EA7E8A-4928-4762-A169-B1349DC70529}">
      <dgm:prSet/>
      <dgm:spPr/>
      <dgm:t>
        <a:bodyPr/>
        <a:lstStyle/>
        <a:p>
          <a:endParaRPr lang="de-DE" b="0"/>
        </a:p>
      </dgm:t>
    </dgm:pt>
    <dgm:pt modelId="{BF6BEDDD-2B6E-40CD-B6C3-F02B588DA393}" type="sibTrans" cxnId="{12EA7E8A-4928-4762-A169-B1349DC70529}">
      <dgm:prSet/>
      <dgm:spPr/>
      <dgm:t>
        <a:bodyPr/>
        <a:lstStyle/>
        <a:p>
          <a:endParaRPr lang="de-DE" b="0"/>
        </a:p>
      </dgm:t>
    </dgm:pt>
    <dgm:pt modelId="{5E630848-6C7D-44A4-B51A-EBE215F32D2E}">
      <dgm:prSet phldrT="[Text]" custT="1"/>
      <dgm:spPr/>
      <dgm:t>
        <a:bodyPr/>
        <a:lstStyle/>
        <a:p>
          <a:r>
            <a:rPr lang="de-DE" sz="1600" b="0" dirty="0" smtClean="0"/>
            <a:t>CIH Phase 3</a:t>
          </a:r>
          <a:endParaRPr lang="de-DE" sz="1600" b="0" dirty="0"/>
        </a:p>
      </dgm:t>
    </dgm:pt>
    <dgm:pt modelId="{5577A488-0498-451E-9E9B-1432DC148DEA}" type="parTrans" cxnId="{6A506D0E-F7DD-4D77-BCDD-13CC46E78E0A}">
      <dgm:prSet/>
      <dgm:spPr/>
      <dgm:t>
        <a:bodyPr/>
        <a:lstStyle/>
        <a:p>
          <a:endParaRPr lang="de-DE" b="0"/>
        </a:p>
      </dgm:t>
    </dgm:pt>
    <dgm:pt modelId="{325260E7-103E-41C2-BE38-5A2C71148E41}" type="sibTrans" cxnId="{6A506D0E-F7DD-4D77-BCDD-13CC46E78E0A}">
      <dgm:prSet/>
      <dgm:spPr/>
      <dgm:t>
        <a:bodyPr/>
        <a:lstStyle/>
        <a:p>
          <a:endParaRPr lang="de-DE" b="0"/>
        </a:p>
      </dgm:t>
    </dgm:pt>
    <dgm:pt modelId="{C66DB0BD-CCBE-4A3D-B25D-F30CC80B8866}">
      <dgm:prSet phldrT="[Text]"/>
      <dgm:spPr/>
      <dgm:t>
        <a:bodyPr/>
        <a:lstStyle/>
        <a:p>
          <a:pPr>
            <a:spcAft>
              <a:spcPct val="15000"/>
            </a:spcAft>
          </a:pPr>
          <a:r>
            <a:rPr lang="en-US" sz="1200" b="0" dirty="0" smtClean="0"/>
            <a:t>Glocal DAH: DAH channeled to countries benefitting core functions, plus support for vulnerable populations and politically problematic services (no data collection) </a:t>
          </a:r>
          <a:endParaRPr lang="en-US" sz="1200" b="0" dirty="0"/>
        </a:p>
      </dgm:t>
    </dgm:pt>
    <dgm:pt modelId="{E4AE0440-196B-4EBD-BE3A-57CB2573D1B3}" type="parTrans" cxnId="{B72C6D62-B4F2-43D5-BC8C-D3B5F771657A}">
      <dgm:prSet/>
      <dgm:spPr/>
      <dgm:t>
        <a:bodyPr/>
        <a:lstStyle/>
        <a:p>
          <a:endParaRPr lang="de-DE"/>
        </a:p>
      </dgm:t>
    </dgm:pt>
    <dgm:pt modelId="{CD7249CB-0E54-4C89-A0F2-FCEF78179BA1}" type="sibTrans" cxnId="{B72C6D62-B4F2-43D5-BC8C-D3B5F771657A}">
      <dgm:prSet/>
      <dgm:spPr/>
      <dgm:t>
        <a:bodyPr/>
        <a:lstStyle/>
        <a:p>
          <a:endParaRPr lang="de-DE"/>
        </a:p>
      </dgm:t>
    </dgm:pt>
    <dgm:pt modelId="{E51D61FE-7F80-4117-B82F-8F79AF224F3B}">
      <dgm:prSet phldrT="[Text]" custT="1"/>
      <dgm:spPr/>
      <dgm:t>
        <a:bodyPr/>
        <a:lstStyle/>
        <a:p>
          <a:pPr>
            <a:spcAft>
              <a:spcPts val="600"/>
            </a:spcAft>
          </a:pPr>
          <a:r>
            <a:rPr lang="en-US" sz="1350" b="1" noProof="0" dirty="0" smtClean="0"/>
            <a:t>Policy-oriented</a:t>
          </a:r>
          <a:r>
            <a:rPr lang="de-DE" sz="1350" b="1" noProof="0" dirty="0" smtClean="0"/>
            <a:t> </a:t>
          </a:r>
          <a:r>
            <a:rPr lang="en-US" sz="1350" b="1" noProof="0" dirty="0" smtClean="0"/>
            <a:t>framework with advanced distinctions and significant data collection</a:t>
          </a:r>
          <a:endParaRPr lang="en-US" sz="1350" b="1" noProof="0" dirty="0"/>
        </a:p>
      </dgm:t>
    </dgm:pt>
    <dgm:pt modelId="{C5C94FDE-F393-4A49-85F1-7AC519DE94A4}" type="parTrans" cxnId="{2B89D224-6B6B-4935-AFA7-4A465BE3FA6A}">
      <dgm:prSet/>
      <dgm:spPr/>
      <dgm:t>
        <a:bodyPr/>
        <a:lstStyle/>
        <a:p>
          <a:endParaRPr lang="de-DE"/>
        </a:p>
      </dgm:t>
    </dgm:pt>
    <dgm:pt modelId="{22752486-A776-4B2D-B563-07F327CC5A44}" type="sibTrans" cxnId="{2B89D224-6B6B-4935-AFA7-4A465BE3FA6A}">
      <dgm:prSet/>
      <dgm:spPr/>
      <dgm:t>
        <a:bodyPr/>
        <a:lstStyle/>
        <a:p>
          <a:endParaRPr lang="de-DE"/>
        </a:p>
      </dgm:t>
    </dgm:pt>
    <dgm:pt modelId="{1E2E1801-2F51-4658-92E4-A25BA8A9D484}">
      <dgm:prSet phldrT="[Text]"/>
      <dgm:spPr/>
      <dgm:t>
        <a:bodyPr/>
        <a:lstStyle/>
        <a:p>
          <a:pPr>
            <a:spcAft>
              <a:spcPct val="15000"/>
            </a:spcAft>
          </a:pPr>
          <a:r>
            <a:rPr lang="en-US" sz="1200" b="0" noProof="0" dirty="0" smtClean="0"/>
            <a:t>Deconstructs glocal DAH by distinguishing between (a) funding to countries with global implications and (b) </a:t>
          </a:r>
          <a:r>
            <a:rPr lang="en-US" sz="1200" noProof="0" dirty="0" smtClean="0"/>
            <a:t>funding for vulnerable populations  and politically problematic services</a:t>
          </a:r>
          <a:endParaRPr lang="en-US" sz="1200" b="1" noProof="0" dirty="0"/>
        </a:p>
      </dgm:t>
    </dgm:pt>
    <dgm:pt modelId="{34C02452-1537-4D06-AD9E-CD4FC9D86DF8}" type="parTrans" cxnId="{36D9D3B5-FB80-4585-985C-2B24E2A5FCE2}">
      <dgm:prSet/>
      <dgm:spPr/>
      <dgm:t>
        <a:bodyPr/>
        <a:lstStyle/>
        <a:p>
          <a:endParaRPr lang="de-DE"/>
        </a:p>
      </dgm:t>
    </dgm:pt>
    <dgm:pt modelId="{05053E00-3593-4120-AF6E-AA8224DEE6BC}" type="sibTrans" cxnId="{36D9D3B5-FB80-4585-985C-2B24E2A5FCE2}">
      <dgm:prSet/>
      <dgm:spPr/>
      <dgm:t>
        <a:bodyPr/>
        <a:lstStyle/>
        <a:p>
          <a:endParaRPr lang="de-DE"/>
        </a:p>
      </dgm:t>
    </dgm:pt>
    <dgm:pt modelId="{5C5D0C11-85C0-4584-BA8D-63E397E24572}">
      <dgm:prSet phldrT="[Text]"/>
      <dgm:spPr/>
      <dgm:t>
        <a:bodyPr/>
        <a:lstStyle/>
        <a:p>
          <a:pPr>
            <a:spcAft>
              <a:spcPct val="15000"/>
            </a:spcAft>
          </a:pPr>
          <a:r>
            <a:rPr lang="en-US" sz="1200" b="0" noProof="0" dirty="0" smtClean="0"/>
            <a:t>Local DAH</a:t>
          </a:r>
          <a:r>
            <a:rPr lang="en-US" sz="1200" b="0" dirty="0" smtClean="0"/>
            <a:t>: fungible aid to LICs/MICs that could be replaced with domestic financing</a:t>
          </a:r>
          <a:endParaRPr lang="en-US" sz="1200" b="0" noProof="0" dirty="0"/>
        </a:p>
      </dgm:t>
    </dgm:pt>
    <dgm:pt modelId="{38D5D9C9-0CE1-46C8-AAF5-048D2FBD2D5A}" type="parTrans" cxnId="{0C65D03C-4E2F-4CBE-87BF-3F49925E6E32}">
      <dgm:prSet/>
      <dgm:spPr/>
      <dgm:t>
        <a:bodyPr/>
        <a:lstStyle/>
        <a:p>
          <a:endParaRPr lang="de-DE"/>
        </a:p>
      </dgm:t>
    </dgm:pt>
    <dgm:pt modelId="{72A9FB87-CCCC-43A8-8723-77D56CAE8501}" type="sibTrans" cxnId="{0C65D03C-4E2F-4CBE-87BF-3F49925E6E32}">
      <dgm:prSet/>
      <dgm:spPr/>
      <dgm:t>
        <a:bodyPr/>
        <a:lstStyle/>
        <a:p>
          <a:endParaRPr lang="de-DE"/>
        </a:p>
      </dgm:t>
    </dgm:pt>
    <dgm:pt modelId="{3C4109E5-F710-4B9D-8C17-ABB862A36C85}">
      <dgm:prSet phldrT="[Text]" custT="1"/>
      <dgm:spPr/>
      <dgm:t>
        <a:bodyPr/>
        <a:lstStyle/>
        <a:p>
          <a:pPr>
            <a:spcAft>
              <a:spcPts val="600"/>
            </a:spcAft>
          </a:pPr>
          <a:r>
            <a:rPr lang="en-US" sz="1350" b="1" noProof="0" dirty="0" smtClean="0"/>
            <a:t>Broad distinction between core and supportive function and limited data collection </a:t>
          </a:r>
          <a:endParaRPr lang="en-US" sz="1350" b="1" noProof="0" dirty="0"/>
        </a:p>
      </dgm:t>
    </dgm:pt>
    <dgm:pt modelId="{285BA607-14D2-4AB6-A8C5-E51820EE68F8}" type="parTrans" cxnId="{77BDF71A-361C-4C6C-BDF7-B479AE9FB74A}">
      <dgm:prSet/>
      <dgm:spPr/>
      <dgm:t>
        <a:bodyPr/>
        <a:lstStyle/>
        <a:p>
          <a:endParaRPr lang="de-DE"/>
        </a:p>
      </dgm:t>
    </dgm:pt>
    <dgm:pt modelId="{69D45408-A647-4939-94E1-DE6A641ED6E6}" type="sibTrans" cxnId="{77BDF71A-361C-4C6C-BDF7-B479AE9FB74A}">
      <dgm:prSet/>
      <dgm:spPr/>
      <dgm:t>
        <a:bodyPr/>
        <a:lstStyle/>
        <a:p>
          <a:endParaRPr lang="de-DE"/>
        </a:p>
      </dgm:t>
    </dgm:pt>
    <dgm:pt modelId="{915DE328-E218-46F2-BF58-F1FCF2DE647E}">
      <dgm:prSet phldrT="[Text]"/>
      <dgm:spPr/>
      <dgm:t>
        <a:bodyPr/>
        <a:lstStyle/>
        <a:p>
          <a:pPr>
            <a:spcAft>
              <a:spcPct val="15000"/>
            </a:spcAft>
          </a:pPr>
          <a:r>
            <a:rPr lang="en-US" sz="1200" b="0" noProof="0" dirty="0" smtClean="0"/>
            <a:t>Significant data collection for each targeted donor</a:t>
          </a:r>
          <a:endParaRPr lang="en-US" sz="1200" b="1" noProof="0" dirty="0"/>
        </a:p>
      </dgm:t>
    </dgm:pt>
    <dgm:pt modelId="{EE87F504-AFBF-429A-A389-D6A431D747C9}" type="parTrans" cxnId="{71D99974-52D9-4BA6-BABE-9DD7B36789DC}">
      <dgm:prSet/>
      <dgm:spPr/>
      <dgm:t>
        <a:bodyPr/>
        <a:lstStyle/>
        <a:p>
          <a:endParaRPr lang="de-DE"/>
        </a:p>
      </dgm:t>
    </dgm:pt>
    <dgm:pt modelId="{5F7D47C8-80C6-4B95-9C59-64AD49FB2737}" type="sibTrans" cxnId="{71D99974-52D9-4BA6-BABE-9DD7B36789DC}">
      <dgm:prSet/>
      <dgm:spPr/>
      <dgm:t>
        <a:bodyPr/>
        <a:lstStyle/>
        <a:p>
          <a:endParaRPr lang="de-DE"/>
        </a:p>
      </dgm:t>
    </dgm:pt>
    <dgm:pt modelId="{93BA654A-32F8-47D1-90C6-B53ADA8D24D4}">
      <dgm:prSet phldrT="[Text]"/>
      <dgm:spPr/>
      <dgm:t>
        <a:bodyPr/>
        <a:lstStyle/>
        <a:p>
          <a:pPr>
            <a:spcAft>
              <a:spcPct val="15000"/>
            </a:spcAft>
          </a:pPr>
          <a:r>
            <a:rPr lang="en-US" sz="1200" b="0" noProof="0" dirty="0" smtClean="0"/>
            <a:t>Differentiates between funding for global functions and country-specific funding</a:t>
          </a:r>
          <a:endParaRPr lang="en-US" sz="1200" b="1" noProof="0" dirty="0"/>
        </a:p>
      </dgm:t>
    </dgm:pt>
    <dgm:pt modelId="{80F72380-9D95-4CFF-B19A-A3A78659D652}" type="parTrans" cxnId="{2233AB27-0D36-41A1-AE0E-BF9110789EF7}">
      <dgm:prSet/>
      <dgm:spPr/>
      <dgm:t>
        <a:bodyPr/>
        <a:lstStyle/>
        <a:p>
          <a:endParaRPr lang="de-DE"/>
        </a:p>
      </dgm:t>
    </dgm:pt>
    <dgm:pt modelId="{86A35BD9-F6EE-4160-8C86-430D880BE3A4}" type="sibTrans" cxnId="{2233AB27-0D36-41A1-AE0E-BF9110789EF7}">
      <dgm:prSet/>
      <dgm:spPr/>
      <dgm:t>
        <a:bodyPr/>
        <a:lstStyle/>
        <a:p>
          <a:endParaRPr lang="de-DE"/>
        </a:p>
      </dgm:t>
    </dgm:pt>
    <dgm:pt modelId="{36BE77C3-ECE7-4277-8AC8-85CD37654258}">
      <dgm:prSet phldrT="[Text]"/>
      <dgm:spPr/>
      <dgm:t>
        <a:bodyPr/>
        <a:lstStyle/>
        <a:p>
          <a:pPr>
            <a:spcAft>
              <a:spcPct val="15000"/>
            </a:spcAft>
          </a:pPr>
          <a:r>
            <a:rPr lang="en-US" sz="1200" b="0" noProof="0" dirty="0" smtClean="0"/>
            <a:t>Global DAH: addresses global and transnational issues; </a:t>
          </a:r>
          <a:endParaRPr lang="en-US" sz="1200" b="0" noProof="0" dirty="0"/>
        </a:p>
      </dgm:t>
    </dgm:pt>
    <dgm:pt modelId="{323ECDD2-F23B-4BEA-BB40-B94041716268}" type="sibTrans" cxnId="{0066AF9A-97DC-4D1F-A4C6-6FD3FE3AA5FC}">
      <dgm:prSet/>
      <dgm:spPr/>
      <dgm:t>
        <a:bodyPr/>
        <a:lstStyle/>
        <a:p>
          <a:endParaRPr lang="de-DE"/>
        </a:p>
      </dgm:t>
    </dgm:pt>
    <dgm:pt modelId="{C9A8FE1D-0D43-434A-B805-FB6307879DC3}" type="parTrans" cxnId="{0066AF9A-97DC-4D1F-A4C6-6FD3FE3AA5FC}">
      <dgm:prSet/>
      <dgm:spPr/>
      <dgm:t>
        <a:bodyPr/>
        <a:lstStyle/>
        <a:p>
          <a:endParaRPr lang="de-DE"/>
        </a:p>
      </dgm:t>
    </dgm:pt>
    <dgm:pt modelId="{40534255-81F7-46BC-8A5D-AA2EF91794B0}" type="pres">
      <dgm:prSet presAssocID="{25C86927-9232-4A9B-88BB-D4D6DE7E471B}" presName="linearFlow" presStyleCnt="0">
        <dgm:presLayoutVars>
          <dgm:dir/>
          <dgm:animLvl val="lvl"/>
          <dgm:resizeHandles val="exact"/>
        </dgm:presLayoutVars>
      </dgm:prSet>
      <dgm:spPr/>
      <dgm:t>
        <a:bodyPr/>
        <a:lstStyle/>
        <a:p>
          <a:endParaRPr lang="de-DE"/>
        </a:p>
      </dgm:t>
    </dgm:pt>
    <dgm:pt modelId="{C7F36241-002B-43B0-97DC-6BAA1B34E60F}" type="pres">
      <dgm:prSet presAssocID="{6F1F6B4D-50AA-41A7-9C8E-7856A9BD96BC}" presName="composite" presStyleCnt="0"/>
      <dgm:spPr/>
      <dgm:t>
        <a:bodyPr/>
        <a:lstStyle/>
        <a:p>
          <a:endParaRPr lang="en-US"/>
        </a:p>
      </dgm:t>
    </dgm:pt>
    <dgm:pt modelId="{41F5F4B9-36D8-444B-A9F5-751B53B57397}" type="pres">
      <dgm:prSet presAssocID="{6F1F6B4D-50AA-41A7-9C8E-7856A9BD96BC}" presName="parentText" presStyleLbl="alignNode1" presStyleIdx="0" presStyleCnt="3">
        <dgm:presLayoutVars>
          <dgm:chMax val="1"/>
          <dgm:bulletEnabled val="1"/>
        </dgm:presLayoutVars>
      </dgm:prSet>
      <dgm:spPr/>
      <dgm:t>
        <a:bodyPr/>
        <a:lstStyle/>
        <a:p>
          <a:endParaRPr lang="de-DE"/>
        </a:p>
      </dgm:t>
    </dgm:pt>
    <dgm:pt modelId="{4C090E9E-5BBD-43AF-AAD8-4D1BB6C3D2AD}" type="pres">
      <dgm:prSet presAssocID="{6F1F6B4D-50AA-41A7-9C8E-7856A9BD96BC}" presName="descendantText" presStyleLbl="alignAcc1" presStyleIdx="0" presStyleCnt="3">
        <dgm:presLayoutVars>
          <dgm:bulletEnabled val="1"/>
        </dgm:presLayoutVars>
      </dgm:prSet>
      <dgm:spPr/>
      <dgm:t>
        <a:bodyPr/>
        <a:lstStyle/>
        <a:p>
          <a:endParaRPr lang="de-DE"/>
        </a:p>
      </dgm:t>
    </dgm:pt>
    <dgm:pt modelId="{4A371CDC-1A1A-414B-8C38-A1998DD6682C}" type="pres">
      <dgm:prSet presAssocID="{BEA4B10A-8F35-4925-A365-734B127511F3}" presName="sp" presStyleCnt="0"/>
      <dgm:spPr/>
      <dgm:t>
        <a:bodyPr/>
        <a:lstStyle/>
        <a:p>
          <a:endParaRPr lang="en-US"/>
        </a:p>
      </dgm:t>
    </dgm:pt>
    <dgm:pt modelId="{1EEB3A53-3E7F-43E7-B720-5BB2D6DF295A}" type="pres">
      <dgm:prSet presAssocID="{C1A58BFB-9A2A-4D64-96A4-BCD52063239A}" presName="composite" presStyleCnt="0"/>
      <dgm:spPr/>
      <dgm:t>
        <a:bodyPr/>
        <a:lstStyle/>
        <a:p>
          <a:endParaRPr lang="en-US"/>
        </a:p>
      </dgm:t>
    </dgm:pt>
    <dgm:pt modelId="{BBAF52B8-1AEC-43FF-B456-DAA56CBC977B}" type="pres">
      <dgm:prSet presAssocID="{C1A58BFB-9A2A-4D64-96A4-BCD52063239A}" presName="parentText" presStyleLbl="alignNode1" presStyleIdx="1" presStyleCnt="3">
        <dgm:presLayoutVars>
          <dgm:chMax val="1"/>
          <dgm:bulletEnabled val="1"/>
        </dgm:presLayoutVars>
      </dgm:prSet>
      <dgm:spPr/>
      <dgm:t>
        <a:bodyPr/>
        <a:lstStyle/>
        <a:p>
          <a:endParaRPr lang="de-DE"/>
        </a:p>
      </dgm:t>
    </dgm:pt>
    <dgm:pt modelId="{1BF45661-0B24-4198-B6DD-28EB57743567}" type="pres">
      <dgm:prSet presAssocID="{C1A58BFB-9A2A-4D64-96A4-BCD52063239A}" presName="descendantText" presStyleLbl="alignAcc1" presStyleIdx="1" presStyleCnt="3">
        <dgm:presLayoutVars>
          <dgm:bulletEnabled val="1"/>
        </dgm:presLayoutVars>
      </dgm:prSet>
      <dgm:spPr/>
      <dgm:t>
        <a:bodyPr/>
        <a:lstStyle/>
        <a:p>
          <a:endParaRPr lang="de-DE"/>
        </a:p>
      </dgm:t>
    </dgm:pt>
    <dgm:pt modelId="{C7D2D744-A05A-4C91-BD52-50A2F5607B8C}" type="pres">
      <dgm:prSet presAssocID="{32339D27-369F-4C1D-8043-8BEE60D51526}" presName="sp" presStyleCnt="0"/>
      <dgm:spPr/>
      <dgm:t>
        <a:bodyPr/>
        <a:lstStyle/>
        <a:p>
          <a:endParaRPr lang="en-US"/>
        </a:p>
      </dgm:t>
    </dgm:pt>
    <dgm:pt modelId="{15D651B7-45C5-43B4-A826-D64230AD56EC}" type="pres">
      <dgm:prSet presAssocID="{5E630848-6C7D-44A4-B51A-EBE215F32D2E}" presName="composite" presStyleCnt="0"/>
      <dgm:spPr/>
      <dgm:t>
        <a:bodyPr/>
        <a:lstStyle/>
        <a:p>
          <a:endParaRPr lang="en-US"/>
        </a:p>
      </dgm:t>
    </dgm:pt>
    <dgm:pt modelId="{2CA61FA8-71D3-45DA-B0F6-3E8A69732C8C}" type="pres">
      <dgm:prSet presAssocID="{5E630848-6C7D-44A4-B51A-EBE215F32D2E}" presName="parentText" presStyleLbl="alignNode1" presStyleIdx="2" presStyleCnt="3" custLinFactNeighborY="696">
        <dgm:presLayoutVars>
          <dgm:chMax val="1"/>
          <dgm:bulletEnabled val="1"/>
        </dgm:presLayoutVars>
      </dgm:prSet>
      <dgm:spPr/>
      <dgm:t>
        <a:bodyPr/>
        <a:lstStyle/>
        <a:p>
          <a:endParaRPr lang="de-DE"/>
        </a:p>
      </dgm:t>
    </dgm:pt>
    <dgm:pt modelId="{17E9092B-AE37-4726-B86B-7F8E6FBC604D}" type="pres">
      <dgm:prSet presAssocID="{5E630848-6C7D-44A4-B51A-EBE215F32D2E}" presName="descendantText" presStyleLbl="alignAcc1" presStyleIdx="2" presStyleCnt="3">
        <dgm:presLayoutVars>
          <dgm:bulletEnabled val="1"/>
        </dgm:presLayoutVars>
      </dgm:prSet>
      <dgm:spPr/>
      <dgm:t>
        <a:bodyPr/>
        <a:lstStyle/>
        <a:p>
          <a:endParaRPr lang="de-DE"/>
        </a:p>
      </dgm:t>
    </dgm:pt>
  </dgm:ptLst>
  <dgm:cxnLst>
    <dgm:cxn modelId="{B95A2FB6-4824-46A7-A7DC-76EB36FE017A}" type="presOf" srcId="{E51D61FE-7F80-4117-B82F-8F79AF224F3B}" destId="{17E9092B-AE37-4726-B86B-7F8E6FBC604D}" srcOrd="0" destOrd="0" presId="urn:microsoft.com/office/officeart/2005/8/layout/chevron2"/>
    <dgm:cxn modelId="{EC9F53B3-7EF2-4001-ABF5-2535DBD601C2}" type="presOf" srcId="{3C4109E5-F710-4B9D-8C17-ABB862A36C85}" destId="{4C090E9E-5BBD-43AF-AAD8-4D1BB6C3D2AD}" srcOrd="0" destOrd="0" presId="urn:microsoft.com/office/officeart/2005/8/layout/chevron2"/>
    <dgm:cxn modelId="{B72C6D62-B4F2-43D5-BC8C-D3B5F771657A}" srcId="{66221387-900C-4032-B645-459E38C2EC00}" destId="{C66DB0BD-CCBE-4A3D-B25D-F30CC80B8866}" srcOrd="2" destOrd="0" parTransId="{E4AE0440-196B-4EBD-BE3A-57CB2573D1B3}" sibTransId="{CD7249CB-0E54-4C89-A0F2-FCEF78179BA1}"/>
    <dgm:cxn modelId="{15C4C3AD-48A1-4340-BFBC-2027C6C97691}" type="presOf" srcId="{36BE77C3-ECE7-4277-8AC8-85CD37654258}" destId="{1BF45661-0B24-4198-B6DD-28EB57743567}" srcOrd="0" destOrd="1" presId="urn:microsoft.com/office/officeart/2005/8/layout/chevron2"/>
    <dgm:cxn modelId="{D93315D3-A914-441D-8452-C5CC2A652CAB}" srcId="{3C4109E5-F710-4B9D-8C17-ABB862A36C85}" destId="{B7F23D30-2BA9-4F06-B507-97A2D466BA0E}" srcOrd="0" destOrd="0" parTransId="{807BA8F9-5FAE-4310-A1B7-FCA58ED38D8D}" sibTransId="{36605AE8-328C-4A40-A779-DFE95D0BBF2D}"/>
    <dgm:cxn modelId="{A4DE7ED9-F11A-4E82-B6E1-6614E3AC7902}" type="presOf" srcId="{C66DB0BD-CCBE-4A3D-B25D-F30CC80B8866}" destId="{1BF45661-0B24-4198-B6DD-28EB57743567}" srcOrd="0" destOrd="3" presId="urn:microsoft.com/office/officeart/2005/8/layout/chevron2"/>
    <dgm:cxn modelId="{2233AB27-0D36-41A1-AE0E-BF9110789EF7}" srcId="{E51D61FE-7F80-4117-B82F-8F79AF224F3B}" destId="{93BA654A-32F8-47D1-90C6-B53ADA8D24D4}" srcOrd="0" destOrd="0" parTransId="{80F72380-9D95-4CFF-B19A-A3A78659D652}" sibTransId="{86A35BD9-F6EE-4160-8C86-430D880BE3A4}"/>
    <dgm:cxn modelId="{1FEEDB0C-DE2C-4952-B3BC-A84CDE7D7B86}" type="presOf" srcId="{5C5D0C11-85C0-4584-BA8D-63E397E24572}" destId="{1BF45661-0B24-4198-B6DD-28EB57743567}" srcOrd="0" destOrd="2" presId="urn:microsoft.com/office/officeart/2005/8/layout/chevron2"/>
    <dgm:cxn modelId="{E8BBA553-6BFD-4FA9-8248-B5D3794CBEC4}" type="presOf" srcId="{B7F23D30-2BA9-4F06-B507-97A2D466BA0E}" destId="{4C090E9E-5BBD-43AF-AAD8-4D1BB6C3D2AD}" srcOrd="0" destOrd="1" presId="urn:microsoft.com/office/officeart/2005/8/layout/chevron2"/>
    <dgm:cxn modelId="{20D8B9D5-BC7F-4972-9064-E5A5D7E07DA4}" srcId="{25C86927-9232-4A9B-88BB-D4D6DE7E471B}" destId="{6F1F6B4D-50AA-41A7-9C8E-7856A9BD96BC}" srcOrd="0" destOrd="0" parTransId="{3AC45B40-67FA-44F3-BD17-DE4BA7BB0808}" sibTransId="{BEA4B10A-8F35-4925-A365-734B127511F3}"/>
    <dgm:cxn modelId="{36D9D3B5-FB80-4585-985C-2B24E2A5FCE2}" srcId="{E51D61FE-7F80-4117-B82F-8F79AF224F3B}" destId="{1E2E1801-2F51-4658-92E4-A25BA8A9D484}" srcOrd="1" destOrd="0" parTransId="{34C02452-1537-4D06-AD9E-CD4FC9D86DF8}" sibTransId="{05053E00-3593-4120-AF6E-AA8224DEE6BC}"/>
    <dgm:cxn modelId="{77BDF71A-361C-4C6C-BDF7-B479AE9FB74A}" srcId="{6F1F6B4D-50AA-41A7-9C8E-7856A9BD96BC}" destId="{3C4109E5-F710-4B9D-8C17-ABB862A36C85}" srcOrd="0" destOrd="0" parTransId="{285BA607-14D2-4AB6-A8C5-E51820EE68F8}" sibTransId="{69D45408-A647-4939-94E1-DE6A641ED6E6}"/>
    <dgm:cxn modelId="{01A2CD09-163D-46D6-BBA9-1346AB6D492E}" type="presOf" srcId="{C1A58BFB-9A2A-4D64-96A4-BCD52063239A}" destId="{BBAF52B8-1AEC-43FF-B456-DAA56CBC977B}" srcOrd="0" destOrd="0" presId="urn:microsoft.com/office/officeart/2005/8/layout/chevron2"/>
    <dgm:cxn modelId="{8BB1FCF7-2EFC-47EF-8FD2-0CFF086D7E1B}" type="presOf" srcId="{1E2E1801-2F51-4658-92E4-A25BA8A9D484}" destId="{17E9092B-AE37-4726-B86B-7F8E6FBC604D}" srcOrd="0" destOrd="2" presId="urn:microsoft.com/office/officeart/2005/8/layout/chevron2"/>
    <dgm:cxn modelId="{8046206C-0AEE-407B-86BE-B74FC640AD71}" srcId="{25C86927-9232-4A9B-88BB-D4D6DE7E471B}" destId="{C1A58BFB-9A2A-4D64-96A4-BCD52063239A}" srcOrd="1" destOrd="0" parTransId="{AA8DC4BD-30A6-4D56-B420-382CCAC0092E}" sibTransId="{32339D27-369F-4C1D-8043-8BEE60D51526}"/>
    <dgm:cxn modelId="{71D99974-52D9-4BA6-BABE-9DD7B36789DC}" srcId="{E51D61FE-7F80-4117-B82F-8F79AF224F3B}" destId="{915DE328-E218-46F2-BF58-F1FCF2DE647E}" srcOrd="2" destOrd="0" parTransId="{EE87F504-AFBF-429A-A389-D6A431D747C9}" sibTransId="{5F7D47C8-80C6-4B95-9C59-64AD49FB2737}"/>
    <dgm:cxn modelId="{4B49E13B-925A-4115-85E1-03E4B21B756D}" srcId="{3C4109E5-F710-4B9D-8C17-ABB862A36C85}" destId="{3616AC8B-6B62-4668-A7B2-0467996DD8CB}" srcOrd="1" destOrd="0" parTransId="{4D15687A-3E56-427B-8593-5DCFA50416AE}" sibTransId="{E261877B-6B58-40ED-AA56-19C7C3F62704}"/>
    <dgm:cxn modelId="{12EA7E8A-4928-4762-A169-B1349DC70529}" srcId="{C1A58BFB-9A2A-4D64-96A4-BCD52063239A}" destId="{66221387-900C-4032-B645-459E38C2EC00}" srcOrd="0" destOrd="0" parTransId="{CCAA00E4-8D37-4795-B44E-EA3C957E4F93}" sibTransId="{BF6BEDDD-2B6E-40CD-B6C3-F02B588DA393}"/>
    <dgm:cxn modelId="{49BCA497-7559-4A2D-8D47-52A58A6E7DF7}" type="presOf" srcId="{3616AC8B-6B62-4668-A7B2-0467996DD8CB}" destId="{4C090E9E-5BBD-43AF-AAD8-4D1BB6C3D2AD}" srcOrd="0" destOrd="2" presId="urn:microsoft.com/office/officeart/2005/8/layout/chevron2"/>
    <dgm:cxn modelId="{2B89D224-6B6B-4935-AFA7-4A465BE3FA6A}" srcId="{5E630848-6C7D-44A4-B51A-EBE215F32D2E}" destId="{E51D61FE-7F80-4117-B82F-8F79AF224F3B}" srcOrd="0" destOrd="0" parTransId="{C5C94FDE-F393-4A49-85F1-7AC519DE94A4}" sibTransId="{22752486-A776-4B2D-B563-07F327CC5A44}"/>
    <dgm:cxn modelId="{A5C7FFD2-DC75-46C5-B5DB-CA2BE6286A56}" type="presOf" srcId="{915DE328-E218-46F2-BF58-F1FCF2DE647E}" destId="{17E9092B-AE37-4726-B86B-7F8E6FBC604D}" srcOrd="0" destOrd="3" presId="urn:microsoft.com/office/officeart/2005/8/layout/chevron2"/>
    <dgm:cxn modelId="{0C65D03C-4E2F-4CBE-87BF-3F49925E6E32}" srcId="{66221387-900C-4032-B645-459E38C2EC00}" destId="{5C5D0C11-85C0-4584-BA8D-63E397E24572}" srcOrd="1" destOrd="0" parTransId="{38D5D9C9-0CE1-46C8-AAF5-048D2FBD2D5A}" sibTransId="{72A9FB87-CCCC-43A8-8723-77D56CAE8501}"/>
    <dgm:cxn modelId="{0066AF9A-97DC-4D1F-A4C6-6FD3FE3AA5FC}" srcId="{66221387-900C-4032-B645-459E38C2EC00}" destId="{36BE77C3-ECE7-4277-8AC8-85CD37654258}" srcOrd="0" destOrd="0" parTransId="{C9A8FE1D-0D43-434A-B805-FB6307879DC3}" sibTransId="{323ECDD2-F23B-4BEA-BB40-B94041716268}"/>
    <dgm:cxn modelId="{A713E7AB-EF60-451C-8538-1EE102AAE1B4}" type="presOf" srcId="{25C86927-9232-4A9B-88BB-D4D6DE7E471B}" destId="{40534255-81F7-46BC-8A5D-AA2EF91794B0}" srcOrd="0" destOrd="0" presId="urn:microsoft.com/office/officeart/2005/8/layout/chevron2"/>
    <dgm:cxn modelId="{342F922D-5652-47FE-9069-F575B59FF350}" type="presOf" srcId="{66221387-900C-4032-B645-459E38C2EC00}" destId="{1BF45661-0B24-4198-B6DD-28EB57743567}" srcOrd="0" destOrd="0" presId="urn:microsoft.com/office/officeart/2005/8/layout/chevron2"/>
    <dgm:cxn modelId="{0F88B0E3-A433-46ED-99BF-ACA52A5465FA}" type="presOf" srcId="{5E630848-6C7D-44A4-B51A-EBE215F32D2E}" destId="{2CA61FA8-71D3-45DA-B0F6-3E8A69732C8C}" srcOrd="0" destOrd="0" presId="urn:microsoft.com/office/officeart/2005/8/layout/chevron2"/>
    <dgm:cxn modelId="{89C10D5A-C036-43C1-8FD8-CA70EFDB7EEE}" type="presOf" srcId="{93BA654A-32F8-47D1-90C6-B53ADA8D24D4}" destId="{17E9092B-AE37-4726-B86B-7F8E6FBC604D}" srcOrd="0" destOrd="1" presId="urn:microsoft.com/office/officeart/2005/8/layout/chevron2"/>
    <dgm:cxn modelId="{6A506D0E-F7DD-4D77-BCDD-13CC46E78E0A}" srcId="{25C86927-9232-4A9B-88BB-D4D6DE7E471B}" destId="{5E630848-6C7D-44A4-B51A-EBE215F32D2E}" srcOrd="2" destOrd="0" parTransId="{5577A488-0498-451E-9E9B-1432DC148DEA}" sibTransId="{325260E7-103E-41C2-BE38-5A2C71148E41}"/>
    <dgm:cxn modelId="{9BC158AA-944A-445A-B718-44282FCFF363}" type="presOf" srcId="{6F1F6B4D-50AA-41A7-9C8E-7856A9BD96BC}" destId="{41F5F4B9-36D8-444B-A9F5-751B53B57397}" srcOrd="0" destOrd="0" presId="urn:microsoft.com/office/officeart/2005/8/layout/chevron2"/>
    <dgm:cxn modelId="{52750D46-BF43-4778-BEE8-BBB927F703DB}" type="presParOf" srcId="{40534255-81F7-46BC-8A5D-AA2EF91794B0}" destId="{C7F36241-002B-43B0-97DC-6BAA1B34E60F}" srcOrd="0" destOrd="0" presId="urn:microsoft.com/office/officeart/2005/8/layout/chevron2"/>
    <dgm:cxn modelId="{45DD6436-C13F-4CF0-B968-185311045F9E}" type="presParOf" srcId="{C7F36241-002B-43B0-97DC-6BAA1B34E60F}" destId="{41F5F4B9-36D8-444B-A9F5-751B53B57397}" srcOrd="0" destOrd="0" presId="urn:microsoft.com/office/officeart/2005/8/layout/chevron2"/>
    <dgm:cxn modelId="{946EAB44-BDAC-4DA8-920D-94E60EEA89D5}" type="presParOf" srcId="{C7F36241-002B-43B0-97DC-6BAA1B34E60F}" destId="{4C090E9E-5BBD-43AF-AAD8-4D1BB6C3D2AD}" srcOrd="1" destOrd="0" presId="urn:microsoft.com/office/officeart/2005/8/layout/chevron2"/>
    <dgm:cxn modelId="{960BEA15-8A03-4918-A421-A57B28BE4A2F}" type="presParOf" srcId="{40534255-81F7-46BC-8A5D-AA2EF91794B0}" destId="{4A371CDC-1A1A-414B-8C38-A1998DD6682C}" srcOrd="1" destOrd="0" presId="urn:microsoft.com/office/officeart/2005/8/layout/chevron2"/>
    <dgm:cxn modelId="{932ED772-3F82-4ED4-93AD-692E4F9B9F6C}" type="presParOf" srcId="{40534255-81F7-46BC-8A5D-AA2EF91794B0}" destId="{1EEB3A53-3E7F-43E7-B720-5BB2D6DF295A}" srcOrd="2" destOrd="0" presId="urn:microsoft.com/office/officeart/2005/8/layout/chevron2"/>
    <dgm:cxn modelId="{2D163BB7-5F82-4A68-8FD5-0362D5319763}" type="presParOf" srcId="{1EEB3A53-3E7F-43E7-B720-5BB2D6DF295A}" destId="{BBAF52B8-1AEC-43FF-B456-DAA56CBC977B}" srcOrd="0" destOrd="0" presId="urn:microsoft.com/office/officeart/2005/8/layout/chevron2"/>
    <dgm:cxn modelId="{6D3943FC-05DD-4BC3-9522-B6161BDE8936}" type="presParOf" srcId="{1EEB3A53-3E7F-43E7-B720-5BB2D6DF295A}" destId="{1BF45661-0B24-4198-B6DD-28EB57743567}" srcOrd="1" destOrd="0" presId="urn:microsoft.com/office/officeart/2005/8/layout/chevron2"/>
    <dgm:cxn modelId="{887AA728-62E2-4829-A995-6CA7EAF2D286}" type="presParOf" srcId="{40534255-81F7-46BC-8A5D-AA2EF91794B0}" destId="{C7D2D744-A05A-4C91-BD52-50A2F5607B8C}" srcOrd="3" destOrd="0" presId="urn:microsoft.com/office/officeart/2005/8/layout/chevron2"/>
    <dgm:cxn modelId="{A9C5B12C-C356-47A3-A89B-BD67AA56E09D}" type="presParOf" srcId="{40534255-81F7-46BC-8A5D-AA2EF91794B0}" destId="{15D651B7-45C5-43B4-A826-D64230AD56EC}" srcOrd="4" destOrd="0" presId="urn:microsoft.com/office/officeart/2005/8/layout/chevron2"/>
    <dgm:cxn modelId="{FD2F7588-DC00-4CFF-B90B-C5D5B8155202}" type="presParOf" srcId="{15D651B7-45C5-43B4-A826-D64230AD56EC}" destId="{2CA61FA8-71D3-45DA-B0F6-3E8A69732C8C}" srcOrd="0" destOrd="0" presId="urn:microsoft.com/office/officeart/2005/8/layout/chevron2"/>
    <dgm:cxn modelId="{F95BFEE5-A2E5-41C0-9BE1-CBAA12B99302}" type="presParOf" srcId="{15D651B7-45C5-43B4-A826-D64230AD56EC}" destId="{17E9092B-AE37-4726-B86B-7F8E6FBC604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a:ln w="76200">
          <a:solidFill>
            <a:schemeClr val="accent2"/>
          </a:solidFill>
        </a:ln>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33903875-1D09-4773-B541-D9721E53EBE0}" type="presOf" srcId="{27585D9D-4195-4C82-8D6B-56D33B3D16A4}" destId="{0907965E-08B8-4EC3-B6C7-A0DEE27EA391}" srcOrd="0" destOrd="0" presId="urn:microsoft.com/office/officeart/2005/8/layout/bProcess3"/>
    <dgm:cxn modelId="{8DFAA098-B696-4C7D-8A18-785039A9D125}" type="presOf" srcId="{A8821CE6-D39A-4AAD-ACE6-B64AE313F71A}" destId="{85BB1E9A-F97B-4972-85FA-BD4C71B287A8}" srcOrd="1" destOrd="0" presId="urn:microsoft.com/office/officeart/2005/8/layout/bProcess3"/>
    <dgm:cxn modelId="{5BF8D4A7-F789-4E37-96F6-39C29A4EAD08}" type="presOf" srcId="{5B5DBEEB-0500-4928-8184-671E84BFC1F4}" destId="{BDE36CF5-01A0-43A7-A99E-930F7BE6C652}" srcOrd="0" destOrd="0" presId="urn:microsoft.com/office/officeart/2005/8/layout/bProcess3"/>
    <dgm:cxn modelId="{2D12E0B9-72DA-433E-90EF-F7E395D472D4}" type="presOf" srcId="{1E3C62C2-CD9F-4C67-9EA5-4D973241FBA2}" destId="{2B7A00C4-B92F-4A3A-8AB2-5EAC57C42BDB}"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FC473179-11E7-44D7-AEA8-3BFFA21B5B09}" type="presOf" srcId="{6AE2C634-C1CD-4255-9B6E-9775764E4534}" destId="{F51A466E-1918-4340-90D3-29BC19DEF728}" srcOrd="0" destOrd="0" presId="urn:microsoft.com/office/officeart/2005/8/layout/bProcess3"/>
    <dgm:cxn modelId="{3C9565B8-5310-4953-8BEB-4654C4524E2B}" type="presOf" srcId="{5B5DBEEB-0500-4928-8184-671E84BFC1F4}" destId="{BF8189B9-2246-4C02-9A4E-C9F81A077674}" srcOrd="1" destOrd="0" presId="urn:microsoft.com/office/officeart/2005/8/layout/bProcess3"/>
    <dgm:cxn modelId="{6DC68B47-A505-47B4-890D-A6E700543B13}" type="presOf" srcId="{FE97F464-E460-4049-A6DC-9472116955E4}" destId="{EC1858DD-EE0C-4BBA-96ED-EA49FDD95E8B}"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737D3F5C-D5BA-430B-8E78-F2D526983122}" type="presOf" srcId="{5C019469-93DB-4293-BF62-EB7A4F5A3530}" destId="{0654E1FA-BE6B-4E5C-8BBF-72F142814CBE}"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EB1B09DC-31BB-45EC-B414-27B1B552BD6F}" type="presOf" srcId="{668E51A9-5D4C-4E49-B748-5B7F61710FF4}" destId="{B0939418-6120-4A72-A1B1-48FB8F8E75D2}"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22C2BF48-A6B5-40BA-AD30-23F99B68C6E7}" type="presOf" srcId="{021A1DFF-DCDD-45B5-9448-0685E10B5C3B}" destId="{97DA5FE5-D52C-46B8-800E-68538633792B}" srcOrd="0" destOrd="0" presId="urn:microsoft.com/office/officeart/2005/8/layout/bProcess3"/>
    <dgm:cxn modelId="{C79041B3-35BE-4489-A95B-ADFF8012AA6A}" type="presOf" srcId="{A8821CE6-D39A-4AAD-ACE6-B64AE313F71A}" destId="{C25D4326-D4BF-455B-A2BB-B2AF64D4C495}" srcOrd="0" destOrd="0" presId="urn:microsoft.com/office/officeart/2005/8/layout/bProcess3"/>
    <dgm:cxn modelId="{FCDAACDF-7C52-4C76-B112-B334A8983646}" type="presOf" srcId="{C56C4E94-E37F-4873-87B4-7147F3E8CA66}" destId="{C75F71E0-3FB7-4DA9-B84A-8F90A94D5BDC}" srcOrd="0" destOrd="0" presId="urn:microsoft.com/office/officeart/2005/8/layout/bProcess3"/>
    <dgm:cxn modelId="{8D426817-E81D-44BE-862A-0D9C4D110EB7}" type="presOf" srcId="{5DBF63AF-4598-4D06-87FC-219E26A5526A}" destId="{C165E124-7468-4951-886F-96E50F92920D}" srcOrd="1"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61D08AD0-1A4F-43B0-8A1E-6076A64B3078}" type="presOf" srcId="{5DBF63AF-4598-4D06-87FC-219E26A5526A}" destId="{81938ED4-87A3-4933-BE18-AD2095C98376}" srcOrd="0" destOrd="0" presId="urn:microsoft.com/office/officeart/2005/8/layout/bProcess3"/>
    <dgm:cxn modelId="{0697345F-8277-4279-B34A-3EECF6EA96C4}" type="presOf" srcId="{FE97F464-E460-4049-A6DC-9472116955E4}" destId="{60F61DC0-4C7E-4294-87BA-AE652EFDD874}" srcOrd="1" destOrd="0" presId="urn:microsoft.com/office/officeart/2005/8/layout/bProcess3"/>
    <dgm:cxn modelId="{2723C527-5C46-40E4-A0E0-2FD372B6741D}" type="presOf" srcId="{6727F3C0-3F78-4719-A7DE-755327BEF65A}" destId="{5482CBCA-92EB-4A12-A8EC-83F43D6F04A9}"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D4008542-B1D3-4679-9525-A349BCD56F6E}" type="presOf" srcId="{5C019469-93DB-4293-BF62-EB7A4F5A3530}" destId="{5C2896DE-C1A3-457B-89B0-FFBB2B710D3C}" srcOrd="1" destOrd="0" presId="urn:microsoft.com/office/officeart/2005/8/layout/bProcess3"/>
    <dgm:cxn modelId="{BE78C08F-F954-47ED-80ED-38DDA39752A4}" type="presParOf" srcId="{2B7A00C4-B92F-4A3A-8AB2-5EAC57C42BDB}" destId="{97DA5FE5-D52C-46B8-800E-68538633792B}" srcOrd="0" destOrd="0" presId="urn:microsoft.com/office/officeart/2005/8/layout/bProcess3"/>
    <dgm:cxn modelId="{3F2CAE0C-3210-4ECB-BE0E-DCD0F8B2F803}" type="presParOf" srcId="{2B7A00C4-B92F-4A3A-8AB2-5EAC57C42BDB}" destId="{81938ED4-87A3-4933-BE18-AD2095C98376}" srcOrd="1" destOrd="0" presId="urn:microsoft.com/office/officeart/2005/8/layout/bProcess3"/>
    <dgm:cxn modelId="{6B19B3F8-0C0B-4EA3-A1BC-D8967A2177D2}" type="presParOf" srcId="{81938ED4-87A3-4933-BE18-AD2095C98376}" destId="{C165E124-7468-4951-886F-96E50F92920D}" srcOrd="0" destOrd="0" presId="urn:microsoft.com/office/officeart/2005/8/layout/bProcess3"/>
    <dgm:cxn modelId="{71B7F326-8749-478B-A64F-CB3C4736A329}" type="presParOf" srcId="{2B7A00C4-B92F-4A3A-8AB2-5EAC57C42BDB}" destId="{F51A466E-1918-4340-90D3-29BC19DEF728}" srcOrd="2" destOrd="0" presId="urn:microsoft.com/office/officeart/2005/8/layout/bProcess3"/>
    <dgm:cxn modelId="{4B86EDF7-88A2-4F5F-BD17-E8D7162E0A4C}" type="presParOf" srcId="{2B7A00C4-B92F-4A3A-8AB2-5EAC57C42BDB}" destId="{C25D4326-D4BF-455B-A2BB-B2AF64D4C495}" srcOrd="3" destOrd="0" presId="urn:microsoft.com/office/officeart/2005/8/layout/bProcess3"/>
    <dgm:cxn modelId="{B8B21B3B-A24E-4DE3-BEBE-514354F4EFA9}" type="presParOf" srcId="{C25D4326-D4BF-455B-A2BB-B2AF64D4C495}" destId="{85BB1E9A-F97B-4972-85FA-BD4C71B287A8}" srcOrd="0" destOrd="0" presId="urn:microsoft.com/office/officeart/2005/8/layout/bProcess3"/>
    <dgm:cxn modelId="{EF782CED-0FCA-4589-A751-FA06573216CA}" type="presParOf" srcId="{2B7A00C4-B92F-4A3A-8AB2-5EAC57C42BDB}" destId="{C75F71E0-3FB7-4DA9-B84A-8F90A94D5BDC}" srcOrd="4" destOrd="0" presId="urn:microsoft.com/office/officeart/2005/8/layout/bProcess3"/>
    <dgm:cxn modelId="{FF1CE673-4371-4BE5-95AB-F29EE5EDDFC1}" type="presParOf" srcId="{2B7A00C4-B92F-4A3A-8AB2-5EAC57C42BDB}" destId="{EC1858DD-EE0C-4BBA-96ED-EA49FDD95E8B}" srcOrd="5" destOrd="0" presId="urn:microsoft.com/office/officeart/2005/8/layout/bProcess3"/>
    <dgm:cxn modelId="{7366AD0D-7435-4F74-B1B6-6336252FDB73}" type="presParOf" srcId="{EC1858DD-EE0C-4BBA-96ED-EA49FDD95E8B}" destId="{60F61DC0-4C7E-4294-87BA-AE652EFDD874}" srcOrd="0" destOrd="0" presId="urn:microsoft.com/office/officeart/2005/8/layout/bProcess3"/>
    <dgm:cxn modelId="{6D860EAE-57AB-4456-883B-F67E6EF4702F}" type="presParOf" srcId="{2B7A00C4-B92F-4A3A-8AB2-5EAC57C42BDB}" destId="{5482CBCA-92EB-4A12-A8EC-83F43D6F04A9}" srcOrd="6" destOrd="0" presId="urn:microsoft.com/office/officeart/2005/8/layout/bProcess3"/>
    <dgm:cxn modelId="{BC14BAF9-93F2-415C-B279-E181C7E4C37D}" type="presParOf" srcId="{2B7A00C4-B92F-4A3A-8AB2-5EAC57C42BDB}" destId="{BDE36CF5-01A0-43A7-A99E-930F7BE6C652}" srcOrd="7" destOrd="0" presId="urn:microsoft.com/office/officeart/2005/8/layout/bProcess3"/>
    <dgm:cxn modelId="{06A2ECA6-D8BB-44FF-8A1B-7AE2D8F0D852}" type="presParOf" srcId="{BDE36CF5-01A0-43A7-A99E-930F7BE6C652}" destId="{BF8189B9-2246-4C02-9A4E-C9F81A077674}" srcOrd="0" destOrd="0" presId="urn:microsoft.com/office/officeart/2005/8/layout/bProcess3"/>
    <dgm:cxn modelId="{8DBD1940-5D52-4174-8EC3-93AE349DBF1E}" type="presParOf" srcId="{2B7A00C4-B92F-4A3A-8AB2-5EAC57C42BDB}" destId="{B0939418-6120-4A72-A1B1-48FB8F8E75D2}" srcOrd="8" destOrd="0" presId="urn:microsoft.com/office/officeart/2005/8/layout/bProcess3"/>
    <dgm:cxn modelId="{9A3C18C0-5349-4F8D-9077-19FCCA32D916}" type="presParOf" srcId="{2B7A00C4-B92F-4A3A-8AB2-5EAC57C42BDB}" destId="{0654E1FA-BE6B-4E5C-8BBF-72F142814CBE}" srcOrd="9" destOrd="0" presId="urn:microsoft.com/office/officeart/2005/8/layout/bProcess3"/>
    <dgm:cxn modelId="{B226DA5B-4F8C-4C78-B54A-151AD4F8FE28}" type="presParOf" srcId="{0654E1FA-BE6B-4E5C-8BBF-72F142814CBE}" destId="{5C2896DE-C1A3-457B-89B0-FFBB2B710D3C}" srcOrd="0" destOrd="0" presId="urn:microsoft.com/office/officeart/2005/8/layout/bProcess3"/>
    <dgm:cxn modelId="{52AA80AE-8BAF-43A2-AC40-7D86D37EAB0E}"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2100" b="0" dirty="0" smtClean="0"/>
            <a:t>For infectious, maternal &amp; child deaths</a:t>
          </a:r>
          <a:r>
            <a:rPr lang="en-US" sz="2100" b="0" smtClean="0"/>
            <a:t>, a </a:t>
          </a:r>
          <a:r>
            <a:rPr lang="en-US" sz="2100" b="1" smtClean="0"/>
            <a:t>grand </a:t>
          </a:r>
          <a:r>
            <a:rPr lang="en-US" sz="2100" b="1" dirty="0" smtClean="0"/>
            <a:t>convergence </a:t>
          </a:r>
          <a:r>
            <a:rPr lang="en-US" sz="2100" b="0" dirty="0" smtClean="0"/>
            <a:t>is possible by 2035  </a:t>
          </a:r>
          <a:endParaRPr lang="en-US" sz="21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2100" dirty="0" smtClean="0"/>
            <a:t>The </a:t>
          </a:r>
          <a:r>
            <a:rPr lang="en-US" sz="2100" b="1" dirty="0" smtClean="0"/>
            <a:t>returns from investing in convergence </a:t>
          </a:r>
          <a:r>
            <a:rPr lang="en-US" sz="2100" dirty="0" smtClean="0"/>
            <a:t>are impressive</a:t>
          </a:r>
          <a:endParaRPr lang="en-US" sz="21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2100" dirty="0" smtClean="0"/>
            <a:t>DAH is likely to</a:t>
          </a:r>
          <a:r>
            <a:rPr lang="en-US" sz="2100" b="0" dirty="0" smtClean="0"/>
            <a:t> shift away from supportive </a:t>
          </a:r>
          <a:r>
            <a:rPr lang="en-US" sz="2100" b="1" dirty="0" smtClean="0"/>
            <a:t>towards</a:t>
          </a:r>
          <a:r>
            <a:rPr lang="en-US" sz="2100" b="0" dirty="0" smtClean="0"/>
            <a:t> </a:t>
          </a:r>
          <a:r>
            <a:rPr lang="en-US" sz="2100" b="1" dirty="0" smtClean="0"/>
            <a:t>core functions</a:t>
          </a:r>
          <a:endParaRPr lang="en-US" sz="21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2100" b="1" dirty="0" smtClean="0">
              <a:solidFill>
                <a:schemeClr val="tx1"/>
              </a:solidFill>
            </a:rPr>
            <a:t>Fiscal policies </a:t>
          </a:r>
          <a:r>
            <a:rPr lang="en-GB" sz="2100" dirty="0" smtClean="0">
              <a:solidFill>
                <a:schemeClr val="tx1"/>
              </a:solidFill>
            </a:rPr>
            <a:t>are a powerful, underused lever for curbing non-communicable diseases and injuries</a:t>
          </a:r>
          <a:endParaRPr lang="en-US" sz="21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t>
        <a:bodyPr/>
        <a:lstStyle/>
        <a:p>
          <a:endParaRPr lang="en-US"/>
        </a:p>
      </dgm:t>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4501"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00000" custLinFactNeighborX="-51706" custLinFactNeighborY="-197058">
        <dgm:presLayoutVars>
          <dgm:bulletEnabled val="1"/>
        </dgm:presLayoutVars>
      </dgm:prSet>
      <dgm:spPr/>
      <dgm:t>
        <a:bodyPr/>
        <a:lstStyle/>
        <a:p>
          <a:endParaRPr lang="en-US"/>
        </a:p>
      </dgm:t>
    </dgm:pt>
  </dgm:ptLst>
  <dgm:cxnLst>
    <dgm:cxn modelId="{DE1BAADC-A18C-432B-974F-5ED81816C877}" srcId="{F9AB521A-78EC-4B62-B898-1B5FB51044F4}" destId="{B191B04D-2348-4084-A649-BE4C20834954}" srcOrd="0" destOrd="0" parTransId="{D55BA584-4FD1-4A9E-9CA3-D2FC295B6CC1}" sibTransId="{3820F3BF-455F-4EC6-B413-7451507C7AF4}"/>
    <dgm:cxn modelId="{A6040119-0DC9-4547-82C1-53D9936370B8}" srcId="{F9AB521A-78EC-4B62-B898-1B5FB51044F4}" destId="{6B712FDD-1DFC-495F-9037-02F2D4EB8E64}" srcOrd="1" destOrd="0" parTransId="{624F6539-42B3-4A0A-8215-40B2B0741E99}" sibTransId="{7F836DF2-726C-4C85-BE73-6C5466ED5C34}"/>
    <dgm:cxn modelId="{40EE3172-5D11-4D24-B2E9-C9210C292508}" type="presOf" srcId="{C8A3FE46-2BE9-4ACB-B6AC-0968DA4272F4}" destId="{93A892BD-4608-4626-BB26-BBE18A699F15}" srcOrd="0" destOrd="0" presId="urn:microsoft.com/office/officeart/2005/8/layout/pList1"/>
    <dgm:cxn modelId="{46E9D963-F638-4FD7-BD3B-62AA75B7DED0}" type="presOf" srcId="{6B712FDD-1DFC-495F-9037-02F2D4EB8E64}" destId="{D55A33CB-223C-4B1D-98EA-CE285CCBCA9C}" srcOrd="0" destOrd="0" presId="urn:microsoft.com/office/officeart/2005/8/layout/pList1"/>
    <dgm:cxn modelId="{46945D92-1F65-40B7-9C26-DC127F44B8C0}" type="presOf" srcId="{B191B04D-2348-4084-A649-BE4C20834954}" destId="{166B3DC3-57C5-4588-8193-50A50A6A04BC}" srcOrd="0" destOrd="0" presId="urn:microsoft.com/office/officeart/2005/8/layout/pList1"/>
    <dgm:cxn modelId="{B0D6968A-AA8E-42FE-8D1B-39F2B1D42616}" type="presOf" srcId="{973D022D-D7CB-4A98-8C17-2AD2B4EE032D}" destId="{22688878-D2C9-4171-9B15-CB0E57D572AC}" srcOrd="0" destOrd="0" presId="urn:microsoft.com/office/officeart/2005/8/layout/pList1"/>
    <dgm:cxn modelId="{865FDC24-C998-4174-9AE3-1A07704A9397}" type="presOf" srcId="{1A2FE04E-A496-4716-A3CE-48400F36CB5C}" destId="{74D14E95-1EF2-42C0-91C4-A40817A2F1D0}" srcOrd="0" destOrd="0" presId="urn:microsoft.com/office/officeart/2005/8/layout/pList1"/>
    <dgm:cxn modelId="{9EB1F73A-A2D5-4E90-84C9-44C788C143F1}" type="presOf" srcId="{7F836DF2-726C-4C85-BE73-6C5466ED5C34}" destId="{DC25C418-DD36-4B39-8DC3-0CAC3DE99869}" srcOrd="0" destOrd="0" presId="urn:microsoft.com/office/officeart/2005/8/layout/pList1"/>
    <dgm:cxn modelId="{C6A14F1E-EA07-4C1E-983E-E784AEA0EF41}" type="presOf" srcId="{3820F3BF-455F-4EC6-B413-7451507C7AF4}" destId="{DDBE4485-BA30-426D-ADA1-89A23D0C32DF}" srcOrd="0" destOrd="0" presId="urn:microsoft.com/office/officeart/2005/8/layout/pList1"/>
    <dgm:cxn modelId="{CAD718FD-3649-4BD6-8B42-4D0DF323AB99}" srcId="{F9AB521A-78EC-4B62-B898-1B5FB51044F4}" destId="{973D022D-D7CB-4A98-8C17-2AD2B4EE032D}" srcOrd="3" destOrd="0" parTransId="{A5B8B27E-A610-4946-92F6-884221753F70}" sibTransId="{36DB0846-C51B-41AC-9895-D8EF967C7BDB}"/>
    <dgm:cxn modelId="{71AE8032-3A0F-48ED-9927-07EB27740492}" srcId="{F9AB521A-78EC-4B62-B898-1B5FB51044F4}" destId="{C8A3FE46-2BE9-4ACB-B6AC-0968DA4272F4}" srcOrd="2" destOrd="0" parTransId="{89A9433C-6E55-4ABE-9203-DFF591218B44}" sibTransId="{1A2FE04E-A496-4716-A3CE-48400F36CB5C}"/>
    <dgm:cxn modelId="{DB33382A-7812-486D-97A4-23C9A743329B}" type="presOf" srcId="{F9AB521A-78EC-4B62-B898-1B5FB51044F4}" destId="{38C61EC1-97D6-4FB0-BDCF-5BD33975884F}" srcOrd="0" destOrd="0" presId="urn:microsoft.com/office/officeart/2005/8/layout/pList1"/>
    <dgm:cxn modelId="{CB451ED8-818D-492E-9385-3087747EA15C}" type="presParOf" srcId="{38C61EC1-97D6-4FB0-BDCF-5BD33975884F}" destId="{C14670D3-CF0F-494D-ABC3-D262791CE85F}" srcOrd="0" destOrd="0" presId="urn:microsoft.com/office/officeart/2005/8/layout/pList1"/>
    <dgm:cxn modelId="{8DDCD81B-39F3-4A0A-84EC-B4532EB817E7}" type="presParOf" srcId="{C14670D3-CF0F-494D-ABC3-D262791CE85F}" destId="{C9E15850-EAA6-451F-A049-73AA861BFA55}" srcOrd="0" destOrd="0" presId="urn:microsoft.com/office/officeart/2005/8/layout/pList1"/>
    <dgm:cxn modelId="{850C79DD-AAAB-4F79-A5AB-BB437780A802}" type="presParOf" srcId="{C14670D3-CF0F-494D-ABC3-D262791CE85F}" destId="{166B3DC3-57C5-4588-8193-50A50A6A04BC}" srcOrd="1" destOrd="0" presId="urn:microsoft.com/office/officeart/2005/8/layout/pList1"/>
    <dgm:cxn modelId="{FB5FE100-BA2B-4DBF-9974-EE899CE6EB5F}" type="presParOf" srcId="{38C61EC1-97D6-4FB0-BDCF-5BD33975884F}" destId="{DDBE4485-BA30-426D-ADA1-89A23D0C32DF}" srcOrd="1" destOrd="0" presId="urn:microsoft.com/office/officeart/2005/8/layout/pList1"/>
    <dgm:cxn modelId="{24BC1662-4ED1-4A16-B424-2E74C6CF0558}" type="presParOf" srcId="{38C61EC1-97D6-4FB0-BDCF-5BD33975884F}" destId="{378852FE-7EDE-4F93-8B0C-EB9D20EFB9C3}" srcOrd="2" destOrd="0" presId="urn:microsoft.com/office/officeart/2005/8/layout/pList1"/>
    <dgm:cxn modelId="{F47B3A97-E36D-437A-B89C-41E10D02D098}" type="presParOf" srcId="{378852FE-7EDE-4F93-8B0C-EB9D20EFB9C3}" destId="{A881ECD3-DB4D-42AA-9ECC-20B69946F184}" srcOrd="0" destOrd="0" presId="urn:microsoft.com/office/officeart/2005/8/layout/pList1"/>
    <dgm:cxn modelId="{1BA79BAC-14D8-4A74-AA41-361AC17B86F6}" type="presParOf" srcId="{378852FE-7EDE-4F93-8B0C-EB9D20EFB9C3}" destId="{D55A33CB-223C-4B1D-98EA-CE285CCBCA9C}" srcOrd="1" destOrd="0" presId="urn:microsoft.com/office/officeart/2005/8/layout/pList1"/>
    <dgm:cxn modelId="{22D4C3BF-0A65-462C-8F91-EFF1338A6CD3}" type="presParOf" srcId="{38C61EC1-97D6-4FB0-BDCF-5BD33975884F}" destId="{DC25C418-DD36-4B39-8DC3-0CAC3DE99869}" srcOrd="3" destOrd="0" presId="urn:microsoft.com/office/officeart/2005/8/layout/pList1"/>
    <dgm:cxn modelId="{E61C9EEB-3CD7-4408-910B-8DB50C8395DA}" type="presParOf" srcId="{38C61EC1-97D6-4FB0-BDCF-5BD33975884F}" destId="{A588943C-907D-4DBA-BCE8-24BB0D900648}" srcOrd="4" destOrd="0" presId="urn:microsoft.com/office/officeart/2005/8/layout/pList1"/>
    <dgm:cxn modelId="{CFAF56E0-761B-45AC-ABB6-DBE2E4785D05}" type="presParOf" srcId="{A588943C-907D-4DBA-BCE8-24BB0D900648}" destId="{4AE60BE2-DED7-4F44-BF94-FD213B6A48E3}" srcOrd="0" destOrd="0" presId="urn:microsoft.com/office/officeart/2005/8/layout/pList1"/>
    <dgm:cxn modelId="{F12F6995-B282-400F-BE95-89C73B0AF3F4}" type="presParOf" srcId="{A588943C-907D-4DBA-BCE8-24BB0D900648}" destId="{93A892BD-4608-4626-BB26-BBE18A699F15}" srcOrd="1" destOrd="0" presId="urn:microsoft.com/office/officeart/2005/8/layout/pList1"/>
    <dgm:cxn modelId="{ABB8154E-11F6-4243-976D-99148353F14C}" type="presParOf" srcId="{38C61EC1-97D6-4FB0-BDCF-5BD33975884F}" destId="{74D14E95-1EF2-42C0-91C4-A40817A2F1D0}" srcOrd="5" destOrd="0" presId="urn:microsoft.com/office/officeart/2005/8/layout/pList1"/>
    <dgm:cxn modelId="{48158D3E-0C66-4461-87A4-7C8F43F55CE2}" type="presParOf" srcId="{38C61EC1-97D6-4FB0-BDCF-5BD33975884F}" destId="{63328273-9BC2-411C-B68E-31734A6D04E9}" srcOrd="6" destOrd="0" presId="urn:microsoft.com/office/officeart/2005/8/layout/pList1"/>
    <dgm:cxn modelId="{CA3E0C9F-2343-4562-BC7C-219205BF2832}" type="presParOf" srcId="{63328273-9BC2-411C-B68E-31734A6D04E9}" destId="{E04587CE-BD59-425A-88DF-05D0F7416E12}" srcOrd="0" destOrd="0" presId="urn:microsoft.com/office/officeart/2005/8/layout/pList1"/>
    <dgm:cxn modelId="{96AD49CD-DC57-4640-A630-550A4248D645}"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3BE119E0-6018-4E19-9DC9-46EE1A5FD3EB}" type="presOf" srcId="{5DBF63AF-4598-4D06-87FC-219E26A5526A}" destId="{C165E124-7468-4951-886F-96E50F92920D}" srcOrd="1" destOrd="0" presId="urn:microsoft.com/office/officeart/2005/8/layout/bProcess3"/>
    <dgm:cxn modelId="{8C13DECB-F44C-42DC-8AB8-94CC49C2B212}" type="presOf" srcId="{A8821CE6-D39A-4AAD-ACE6-B64AE313F71A}" destId="{C25D4326-D4BF-455B-A2BB-B2AF64D4C495}"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7CA77D4B-2C94-4CCE-BDF5-67D77A81115F}" srcId="{1E3C62C2-CD9F-4C67-9EA5-4D973241FBA2}" destId="{668E51A9-5D4C-4E49-B748-5B7F61710FF4}" srcOrd="4" destOrd="0" parTransId="{2BBA753D-2158-4646-975D-97ED8F89EFE8}" sibTransId="{5C019469-93DB-4293-BF62-EB7A4F5A3530}"/>
    <dgm:cxn modelId="{A97CF0C1-6121-4322-880A-B103DDAB701C}" type="presOf" srcId="{27585D9D-4195-4C82-8D6B-56D33B3D16A4}" destId="{0907965E-08B8-4EC3-B6C7-A0DEE27EA391}"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D9F7E2BD-F70D-4B80-9305-3607B344C791}" type="presOf" srcId="{5DBF63AF-4598-4D06-87FC-219E26A5526A}" destId="{81938ED4-87A3-4933-BE18-AD2095C98376}" srcOrd="0" destOrd="0" presId="urn:microsoft.com/office/officeart/2005/8/layout/bProcess3"/>
    <dgm:cxn modelId="{4F8A4E55-4410-440B-A282-CB6D5B320E76}" type="presOf" srcId="{5C019469-93DB-4293-BF62-EB7A4F5A3530}" destId="{0654E1FA-BE6B-4E5C-8BBF-72F142814CBE}"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8260DCAC-CFD3-4039-AD17-37FBE1B238EA}" type="presOf" srcId="{6727F3C0-3F78-4719-A7DE-755327BEF65A}" destId="{5482CBCA-92EB-4A12-A8EC-83F43D6F04A9}" srcOrd="0" destOrd="0" presId="urn:microsoft.com/office/officeart/2005/8/layout/bProcess3"/>
    <dgm:cxn modelId="{8D1AFE61-B65A-4D01-9833-2CE1EE80F0A9}" type="presOf" srcId="{C56C4E94-E37F-4873-87B4-7147F3E8CA66}" destId="{C75F71E0-3FB7-4DA9-B84A-8F90A94D5BDC}" srcOrd="0" destOrd="0" presId="urn:microsoft.com/office/officeart/2005/8/layout/bProcess3"/>
    <dgm:cxn modelId="{90B406D5-F9EF-46EE-8C67-52E9E6A918DE}" type="presOf" srcId="{5B5DBEEB-0500-4928-8184-671E84BFC1F4}" destId="{BDE36CF5-01A0-43A7-A99E-930F7BE6C652}" srcOrd="0" destOrd="0" presId="urn:microsoft.com/office/officeart/2005/8/layout/bProcess3"/>
    <dgm:cxn modelId="{C120AAC1-AC24-4A47-9E33-05C46B1E5B4C}" type="presOf" srcId="{6AE2C634-C1CD-4255-9B6E-9775764E4534}" destId="{F51A466E-1918-4340-90D3-29BC19DEF728}"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55403224-D62C-42EF-8C72-8F891DC5F0CA}" type="presOf" srcId="{5C019469-93DB-4293-BF62-EB7A4F5A3530}" destId="{5C2896DE-C1A3-457B-89B0-FFBB2B710D3C}" srcOrd="1" destOrd="0" presId="urn:microsoft.com/office/officeart/2005/8/layout/bProcess3"/>
    <dgm:cxn modelId="{CD5CA528-7574-405F-8518-6749CA279DF8}" type="presOf" srcId="{1E3C62C2-CD9F-4C67-9EA5-4D973241FBA2}" destId="{2B7A00C4-B92F-4A3A-8AB2-5EAC57C42BDB}" srcOrd="0" destOrd="0" presId="urn:microsoft.com/office/officeart/2005/8/layout/bProcess3"/>
    <dgm:cxn modelId="{0120799A-6DFE-427F-9386-B7419A5D05D7}" type="presOf" srcId="{FE97F464-E460-4049-A6DC-9472116955E4}" destId="{EC1858DD-EE0C-4BBA-96ED-EA49FDD95E8B}" srcOrd="0" destOrd="0" presId="urn:microsoft.com/office/officeart/2005/8/layout/bProcess3"/>
    <dgm:cxn modelId="{08236B81-145E-452E-B5B2-8547C37F3D48}" type="presOf" srcId="{FE97F464-E460-4049-A6DC-9472116955E4}" destId="{60F61DC0-4C7E-4294-87BA-AE652EFDD874}" srcOrd="1"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E6D507DC-F7BA-464F-BE8C-EF4D1936CD2B}" type="presOf" srcId="{668E51A9-5D4C-4E49-B748-5B7F61710FF4}" destId="{B0939418-6120-4A72-A1B1-48FB8F8E75D2}" srcOrd="0" destOrd="0" presId="urn:microsoft.com/office/officeart/2005/8/layout/bProcess3"/>
    <dgm:cxn modelId="{ADB906B4-7726-4510-AB9C-39FA3DAD81DF}" type="presOf" srcId="{5B5DBEEB-0500-4928-8184-671E84BFC1F4}" destId="{BF8189B9-2246-4C02-9A4E-C9F81A077674}" srcOrd="1" destOrd="0" presId="urn:microsoft.com/office/officeart/2005/8/layout/bProcess3"/>
    <dgm:cxn modelId="{79D8B67A-1D08-405F-9D7C-1CF7D5F6F288}" type="presOf" srcId="{021A1DFF-DCDD-45B5-9448-0685E10B5C3B}" destId="{97DA5FE5-D52C-46B8-800E-68538633792B}" srcOrd="0" destOrd="0" presId="urn:microsoft.com/office/officeart/2005/8/layout/bProcess3"/>
    <dgm:cxn modelId="{E76189E4-9A3C-45AF-82B8-82E35B39A12F}" type="presOf" srcId="{A8821CE6-D39A-4AAD-ACE6-B64AE313F71A}" destId="{85BB1E9A-F97B-4972-85FA-BD4C71B287A8}" srcOrd="1" destOrd="0" presId="urn:microsoft.com/office/officeart/2005/8/layout/bProcess3"/>
    <dgm:cxn modelId="{263FCA96-7909-455A-84CC-388480FF46A3}" type="presParOf" srcId="{2B7A00C4-B92F-4A3A-8AB2-5EAC57C42BDB}" destId="{97DA5FE5-D52C-46B8-800E-68538633792B}" srcOrd="0" destOrd="0" presId="urn:microsoft.com/office/officeart/2005/8/layout/bProcess3"/>
    <dgm:cxn modelId="{488A6CF5-F215-4B2E-9D92-EDDB24D4258F}" type="presParOf" srcId="{2B7A00C4-B92F-4A3A-8AB2-5EAC57C42BDB}" destId="{81938ED4-87A3-4933-BE18-AD2095C98376}" srcOrd="1" destOrd="0" presId="urn:microsoft.com/office/officeart/2005/8/layout/bProcess3"/>
    <dgm:cxn modelId="{DE42680D-348C-44EE-9C0A-D0185C3CAD34}" type="presParOf" srcId="{81938ED4-87A3-4933-BE18-AD2095C98376}" destId="{C165E124-7468-4951-886F-96E50F92920D}" srcOrd="0" destOrd="0" presId="urn:microsoft.com/office/officeart/2005/8/layout/bProcess3"/>
    <dgm:cxn modelId="{0DECF00A-35B0-4B4C-A65C-F13E45B3F179}" type="presParOf" srcId="{2B7A00C4-B92F-4A3A-8AB2-5EAC57C42BDB}" destId="{F51A466E-1918-4340-90D3-29BC19DEF728}" srcOrd="2" destOrd="0" presId="urn:microsoft.com/office/officeart/2005/8/layout/bProcess3"/>
    <dgm:cxn modelId="{AF2D3FBF-0951-44C7-BF47-4DB8D63B97B4}" type="presParOf" srcId="{2B7A00C4-B92F-4A3A-8AB2-5EAC57C42BDB}" destId="{C25D4326-D4BF-455B-A2BB-B2AF64D4C495}" srcOrd="3" destOrd="0" presId="urn:microsoft.com/office/officeart/2005/8/layout/bProcess3"/>
    <dgm:cxn modelId="{CB6B7D0E-1DAE-44E3-8197-37344FB015B7}" type="presParOf" srcId="{C25D4326-D4BF-455B-A2BB-B2AF64D4C495}" destId="{85BB1E9A-F97B-4972-85FA-BD4C71B287A8}" srcOrd="0" destOrd="0" presId="urn:microsoft.com/office/officeart/2005/8/layout/bProcess3"/>
    <dgm:cxn modelId="{2DFB7612-17FF-4257-A340-04298CD54B92}" type="presParOf" srcId="{2B7A00C4-B92F-4A3A-8AB2-5EAC57C42BDB}" destId="{C75F71E0-3FB7-4DA9-B84A-8F90A94D5BDC}" srcOrd="4" destOrd="0" presId="urn:microsoft.com/office/officeart/2005/8/layout/bProcess3"/>
    <dgm:cxn modelId="{02744404-0387-4FB4-8E16-87A92192A0FC}" type="presParOf" srcId="{2B7A00C4-B92F-4A3A-8AB2-5EAC57C42BDB}" destId="{EC1858DD-EE0C-4BBA-96ED-EA49FDD95E8B}" srcOrd="5" destOrd="0" presId="urn:microsoft.com/office/officeart/2005/8/layout/bProcess3"/>
    <dgm:cxn modelId="{1507EE12-39E9-4A96-992F-F3D53491029D}" type="presParOf" srcId="{EC1858DD-EE0C-4BBA-96ED-EA49FDD95E8B}" destId="{60F61DC0-4C7E-4294-87BA-AE652EFDD874}" srcOrd="0" destOrd="0" presId="urn:microsoft.com/office/officeart/2005/8/layout/bProcess3"/>
    <dgm:cxn modelId="{3C21A02F-499C-4474-9E97-8A5BA21C7065}" type="presParOf" srcId="{2B7A00C4-B92F-4A3A-8AB2-5EAC57C42BDB}" destId="{5482CBCA-92EB-4A12-A8EC-83F43D6F04A9}" srcOrd="6" destOrd="0" presId="urn:microsoft.com/office/officeart/2005/8/layout/bProcess3"/>
    <dgm:cxn modelId="{D7D51780-EDA3-4B03-987C-EF40767B0296}" type="presParOf" srcId="{2B7A00C4-B92F-4A3A-8AB2-5EAC57C42BDB}" destId="{BDE36CF5-01A0-43A7-A99E-930F7BE6C652}" srcOrd="7" destOrd="0" presId="urn:microsoft.com/office/officeart/2005/8/layout/bProcess3"/>
    <dgm:cxn modelId="{757C8465-1BDD-4600-8663-68CA429C8FB7}" type="presParOf" srcId="{BDE36CF5-01A0-43A7-A99E-930F7BE6C652}" destId="{BF8189B9-2246-4C02-9A4E-C9F81A077674}" srcOrd="0" destOrd="0" presId="urn:microsoft.com/office/officeart/2005/8/layout/bProcess3"/>
    <dgm:cxn modelId="{90DD95E1-E16B-4774-B422-09395A74326F}" type="presParOf" srcId="{2B7A00C4-B92F-4A3A-8AB2-5EAC57C42BDB}" destId="{B0939418-6120-4A72-A1B1-48FB8F8E75D2}" srcOrd="8" destOrd="0" presId="urn:microsoft.com/office/officeart/2005/8/layout/bProcess3"/>
    <dgm:cxn modelId="{266A8EED-3678-476D-A206-5A1231760BB6}" type="presParOf" srcId="{2B7A00C4-B92F-4A3A-8AB2-5EAC57C42BDB}" destId="{0654E1FA-BE6B-4E5C-8BBF-72F142814CBE}" srcOrd="9" destOrd="0" presId="urn:microsoft.com/office/officeart/2005/8/layout/bProcess3"/>
    <dgm:cxn modelId="{51D72F79-0743-4E5D-B2DA-C4189E068FBB}" type="presParOf" srcId="{0654E1FA-BE6B-4E5C-8BBF-72F142814CBE}" destId="{5C2896DE-C1A3-457B-89B0-FFBB2B710D3C}" srcOrd="0" destOrd="0" presId="urn:microsoft.com/office/officeart/2005/8/layout/bProcess3"/>
    <dgm:cxn modelId="{909393C2-7ACA-40C6-B0F9-22279BECB4F5}"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a:ln w="76200">
          <a:solidFill>
            <a:schemeClr val="accent2"/>
          </a:solidFill>
        </a:ln>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1B3DC414-0760-4DB5-9EF3-748F6C802BE4}" type="presOf" srcId="{5DBF63AF-4598-4D06-87FC-219E26A5526A}" destId="{C165E124-7468-4951-886F-96E50F92920D}" srcOrd="1" destOrd="0" presId="urn:microsoft.com/office/officeart/2005/8/layout/bProcess3"/>
    <dgm:cxn modelId="{3D3D047D-D51B-4D3A-9BD6-1AD57C895F4C}" type="presOf" srcId="{A8821CE6-D39A-4AAD-ACE6-B64AE313F71A}" destId="{85BB1E9A-F97B-4972-85FA-BD4C71B287A8}" srcOrd="1" destOrd="0" presId="urn:microsoft.com/office/officeart/2005/8/layout/bProcess3"/>
    <dgm:cxn modelId="{E638C0F1-922C-42D6-A15A-44EA16F5D358}" type="presOf" srcId="{5B5DBEEB-0500-4928-8184-671E84BFC1F4}" destId="{BDE36CF5-01A0-43A7-A99E-930F7BE6C652}" srcOrd="0" destOrd="0" presId="urn:microsoft.com/office/officeart/2005/8/layout/bProcess3"/>
    <dgm:cxn modelId="{C343BB28-4101-4750-98C7-845B9033613F}" type="presOf" srcId="{A8821CE6-D39A-4AAD-ACE6-B64AE313F71A}" destId="{C25D4326-D4BF-455B-A2BB-B2AF64D4C495}"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CD78DEF0-4982-4465-901A-5C38946752EA}" type="presOf" srcId="{5C019469-93DB-4293-BF62-EB7A4F5A3530}" destId="{0654E1FA-BE6B-4E5C-8BBF-72F142814CBE}" srcOrd="0" destOrd="0" presId="urn:microsoft.com/office/officeart/2005/8/layout/bProcess3"/>
    <dgm:cxn modelId="{CAC2FA96-54CC-4C5B-86F0-E3342E4FA8B5}" type="presOf" srcId="{5C019469-93DB-4293-BF62-EB7A4F5A3530}" destId="{5C2896DE-C1A3-457B-89B0-FFBB2B710D3C}" srcOrd="1" destOrd="0" presId="urn:microsoft.com/office/officeart/2005/8/layout/bProcess3"/>
    <dgm:cxn modelId="{F10219B3-C656-4769-9278-994676B092C5}" type="presOf" srcId="{6AE2C634-C1CD-4255-9B6E-9775764E4534}" destId="{F51A466E-1918-4340-90D3-29BC19DEF728}"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5DB351FD-60F5-49EC-BA9B-C04BDF4BD739}" srcId="{1E3C62C2-CD9F-4C67-9EA5-4D973241FBA2}" destId="{C56C4E94-E37F-4873-87B4-7147F3E8CA66}" srcOrd="2" destOrd="0" parTransId="{8D7AEB57-71ED-4549-95F4-0D0483E2D5B7}" sibTransId="{FE97F464-E460-4049-A6DC-9472116955E4}"/>
    <dgm:cxn modelId="{B8FE1A63-28DB-4B53-B84C-64BF64ABD327}" srcId="{1E3C62C2-CD9F-4C67-9EA5-4D973241FBA2}" destId="{6727F3C0-3F78-4719-A7DE-755327BEF65A}" srcOrd="3" destOrd="0" parTransId="{BE8B8162-54B2-423A-A6C8-1A2F9DDB4ABE}" sibTransId="{5B5DBEEB-0500-4928-8184-671E84BFC1F4}"/>
    <dgm:cxn modelId="{6864BB62-F382-4705-9992-EED6A414C748}" type="presOf" srcId="{5B5DBEEB-0500-4928-8184-671E84BFC1F4}" destId="{BF8189B9-2246-4C02-9A4E-C9F81A077674}" srcOrd="1" destOrd="0" presId="urn:microsoft.com/office/officeart/2005/8/layout/bProcess3"/>
    <dgm:cxn modelId="{F4BE6D66-65B3-4267-99F4-A8391F656260}" type="presOf" srcId="{C56C4E94-E37F-4873-87B4-7147F3E8CA66}" destId="{C75F71E0-3FB7-4DA9-B84A-8F90A94D5BDC}" srcOrd="0" destOrd="0" presId="urn:microsoft.com/office/officeart/2005/8/layout/bProcess3"/>
    <dgm:cxn modelId="{3B3E71B0-D5EA-4B3E-9D99-E24951197D92}" type="presOf" srcId="{021A1DFF-DCDD-45B5-9448-0685E10B5C3B}" destId="{97DA5FE5-D52C-46B8-800E-68538633792B}" srcOrd="0" destOrd="0" presId="urn:microsoft.com/office/officeart/2005/8/layout/bProcess3"/>
    <dgm:cxn modelId="{54029C39-C21E-4476-A3E1-0CCC868F0D28}" type="presOf" srcId="{FE97F464-E460-4049-A6DC-9472116955E4}" destId="{EC1858DD-EE0C-4BBA-96ED-EA49FDD95E8B}" srcOrd="0" destOrd="0" presId="urn:microsoft.com/office/officeart/2005/8/layout/bProcess3"/>
    <dgm:cxn modelId="{C49F331E-9671-43BD-8F37-A17A9CB3C51C}" type="presOf" srcId="{1E3C62C2-CD9F-4C67-9EA5-4D973241FBA2}" destId="{2B7A00C4-B92F-4A3A-8AB2-5EAC57C42BDB}"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3ABA8840-2CD9-48FB-A5FB-38C3E0482076}" type="presOf" srcId="{27585D9D-4195-4C82-8D6B-56D33B3D16A4}" destId="{0907965E-08B8-4EC3-B6C7-A0DEE27EA391}" srcOrd="0" destOrd="0" presId="urn:microsoft.com/office/officeart/2005/8/layout/bProcess3"/>
    <dgm:cxn modelId="{E45003A6-65EF-480B-916A-E135CFE4A6A6}" type="presOf" srcId="{5DBF63AF-4598-4D06-87FC-219E26A5526A}" destId="{81938ED4-87A3-4933-BE18-AD2095C98376}" srcOrd="0" destOrd="0" presId="urn:microsoft.com/office/officeart/2005/8/layout/bProcess3"/>
    <dgm:cxn modelId="{C70BD9D1-3AE1-4F3A-8EBF-FF54AE589383}" type="presOf" srcId="{668E51A9-5D4C-4E49-B748-5B7F61710FF4}" destId="{B0939418-6120-4A72-A1B1-48FB8F8E75D2}"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77629DDE-8C07-462E-9882-42699A0345FD}" type="presOf" srcId="{FE97F464-E460-4049-A6DC-9472116955E4}" destId="{60F61DC0-4C7E-4294-87BA-AE652EFDD874}" srcOrd="1" destOrd="0" presId="urn:microsoft.com/office/officeart/2005/8/layout/bProcess3"/>
    <dgm:cxn modelId="{33A04722-9F93-478F-BD55-1F74F8A8359A}" type="presOf" srcId="{6727F3C0-3F78-4719-A7DE-755327BEF65A}" destId="{5482CBCA-92EB-4A12-A8EC-83F43D6F04A9}" srcOrd="0" destOrd="0" presId="urn:microsoft.com/office/officeart/2005/8/layout/bProcess3"/>
    <dgm:cxn modelId="{D851ACAB-0148-4C21-861F-839830D423DD}" type="presParOf" srcId="{2B7A00C4-B92F-4A3A-8AB2-5EAC57C42BDB}" destId="{97DA5FE5-D52C-46B8-800E-68538633792B}" srcOrd="0" destOrd="0" presId="urn:microsoft.com/office/officeart/2005/8/layout/bProcess3"/>
    <dgm:cxn modelId="{9260417F-8060-4597-8093-C8D95870FC7E}" type="presParOf" srcId="{2B7A00C4-B92F-4A3A-8AB2-5EAC57C42BDB}" destId="{81938ED4-87A3-4933-BE18-AD2095C98376}" srcOrd="1" destOrd="0" presId="urn:microsoft.com/office/officeart/2005/8/layout/bProcess3"/>
    <dgm:cxn modelId="{C7129613-39F5-4EE5-A48E-DBCEB0DEB91D}" type="presParOf" srcId="{81938ED4-87A3-4933-BE18-AD2095C98376}" destId="{C165E124-7468-4951-886F-96E50F92920D}" srcOrd="0" destOrd="0" presId="urn:microsoft.com/office/officeart/2005/8/layout/bProcess3"/>
    <dgm:cxn modelId="{2BC81E10-CEB1-4930-A551-5FF5DF22C80F}" type="presParOf" srcId="{2B7A00C4-B92F-4A3A-8AB2-5EAC57C42BDB}" destId="{F51A466E-1918-4340-90D3-29BC19DEF728}" srcOrd="2" destOrd="0" presId="urn:microsoft.com/office/officeart/2005/8/layout/bProcess3"/>
    <dgm:cxn modelId="{579A86E5-17C1-45B4-9F65-273515ECDC61}" type="presParOf" srcId="{2B7A00C4-B92F-4A3A-8AB2-5EAC57C42BDB}" destId="{C25D4326-D4BF-455B-A2BB-B2AF64D4C495}" srcOrd="3" destOrd="0" presId="urn:microsoft.com/office/officeart/2005/8/layout/bProcess3"/>
    <dgm:cxn modelId="{2B3803CA-C8FA-4C8C-A01B-2FC6496105C4}" type="presParOf" srcId="{C25D4326-D4BF-455B-A2BB-B2AF64D4C495}" destId="{85BB1E9A-F97B-4972-85FA-BD4C71B287A8}" srcOrd="0" destOrd="0" presId="urn:microsoft.com/office/officeart/2005/8/layout/bProcess3"/>
    <dgm:cxn modelId="{D5015F0D-648A-47B7-BA9E-EB51F6CB886D}" type="presParOf" srcId="{2B7A00C4-B92F-4A3A-8AB2-5EAC57C42BDB}" destId="{C75F71E0-3FB7-4DA9-B84A-8F90A94D5BDC}" srcOrd="4" destOrd="0" presId="urn:microsoft.com/office/officeart/2005/8/layout/bProcess3"/>
    <dgm:cxn modelId="{3097EAA7-872F-4711-8027-BA39E4A5FAD5}" type="presParOf" srcId="{2B7A00C4-B92F-4A3A-8AB2-5EAC57C42BDB}" destId="{EC1858DD-EE0C-4BBA-96ED-EA49FDD95E8B}" srcOrd="5" destOrd="0" presId="urn:microsoft.com/office/officeart/2005/8/layout/bProcess3"/>
    <dgm:cxn modelId="{06696EFC-8D53-489C-A39E-11C138312A45}" type="presParOf" srcId="{EC1858DD-EE0C-4BBA-96ED-EA49FDD95E8B}" destId="{60F61DC0-4C7E-4294-87BA-AE652EFDD874}" srcOrd="0" destOrd="0" presId="urn:microsoft.com/office/officeart/2005/8/layout/bProcess3"/>
    <dgm:cxn modelId="{6651B11C-0816-45DD-AF49-80BA461693C3}" type="presParOf" srcId="{2B7A00C4-B92F-4A3A-8AB2-5EAC57C42BDB}" destId="{5482CBCA-92EB-4A12-A8EC-83F43D6F04A9}" srcOrd="6" destOrd="0" presId="urn:microsoft.com/office/officeart/2005/8/layout/bProcess3"/>
    <dgm:cxn modelId="{9D653B18-23FC-4C3E-8A9A-F1B3F0237BC7}" type="presParOf" srcId="{2B7A00C4-B92F-4A3A-8AB2-5EAC57C42BDB}" destId="{BDE36CF5-01A0-43A7-A99E-930F7BE6C652}" srcOrd="7" destOrd="0" presId="urn:microsoft.com/office/officeart/2005/8/layout/bProcess3"/>
    <dgm:cxn modelId="{DF9B85FF-3BB3-46F2-BC33-C3C846FB9129}" type="presParOf" srcId="{BDE36CF5-01A0-43A7-A99E-930F7BE6C652}" destId="{BF8189B9-2246-4C02-9A4E-C9F81A077674}" srcOrd="0" destOrd="0" presId="urn:microsoft.com/office/officeart/2005/8/layout/bProcess3"/>
    <dgm:cxn modelId="{6C0B4E14-DB08-499A-89BE-341F38308C2A}" type="presParOf" srcId="{2B7A00C4-B92F-4A3A-8AB2-5EAC57C42BDB}" destId="{B0939418-6120-4A72-A1B1-48FB8F8E75D2}" srcOrd="8" destOrd="0" presId="urn:microsoft.com/office/officeart/2005/8/layout/bProcess3"/>
    <dgm:cxn modelId="{4532D6E4-4E88-423E-8161-F04BE1F01872}" type="presParOf" srcId="{2B7A00C4-B92F-4A3A-8AB2-5EAC57C42BDB}" destId="{0654E1FA-BE6B-4E5C-8BBF-72F142814CBE}" srcOrd="9" destOrd="0" presId="urn:microsoft.com/office/officeart/2005/8/layout/bProcess3"/>
    <dgm:cxn modelId="{04F296BE-9C39-4D2D-8346-832D2C88953D}" type="presParOf" srcId="{0654E1FA-BE6B-4E5C-8BBF-72F142814CBE}" destId="{5C2896DE-C1A3-457B-89B0-FFBB2B710D3C}" srcOrd="0" destOrd="0" presId="urn:microsoft.com/office/officeart/2005/8/layout/bProcess3"/>
    <dgm:cxn modelId="{9AD85227-9BB4-4291-AEE4-F6F0FB1C2684}"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AB521A-78EC-4B62-B898-1B5FB51044F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191B04D-2348-4084-A649-BE4C20834954}">
      <dgm:prSet phldrT="[Text]" custT="1"/>
      <dgm:spPr/>
      <dgm:t>
        <a:bodyPr/>
        <a:lstStyle/>
        <a:p>
          <a:pPr algn="ctr"/>
          <a:r>
            <a:rPr lang="en-US" sz="1400" b="0" dirty="0" smtClean="0"/>
            <a:t>For infectious, maternal &amp; child deaths, a </a:t>
          </a:r>
          <a:r>
            <a:rPr lang="en-US" sz="1400" b="1" dirty="0" smtClean="0"/>
            <a:t>grand convergence </a:t>
          </a:r>
          <a:r>
            <a:rPr lang="en-US" sz="1400" b="0" dirty="0" smtClean="0"/>
            <a:t>is possible by 2035  </a:t>
          </a:r>
          <a:endParaRPr lang="en-US" sz="1400" b="0" dirty="0"/>
        </a:p>
      </dgm:t>
    </dgm:pt>
    <dgm:pt modelId="{D55BA584-4FD1-4A9E-9CA3-D2FC295B6CC1}" type="parTrans" cxnId="{DE1BAADC-A18C-432B-974F-5ED81816C877}">
      <dgm:prSet/>
      <dgm:spPr/>
      <dgm:t>
        <a:bodyPr/>
        <a:lstStyle/>
        <a:p>
          <a:endParaRPr lang="en-US"/>
        </a:p>
      </dgm:t>
    </dgm:pt>
    <dgm:pt modelId="{3820F3BF-455F-4EC6-B413-7451507C7AF4}" type="sibTrans" cxnId="{DE1BAADC-A18C-432B-974F-5ED81816C877}">
      <dgm:prSet/>
      <dgm:spPr/>
      <dgm:t>
        <a:bodyPr/>
        <a:lstStyle/>
        <a:p>
          <a:endParaRPr lang="en-US"/>
        </a:p>
      </dgm:t>
    </dgm:pt>
    <dgm:pt modelId="{6B712FDD-1DFC-495F-9037-02F2D4EB8E64}">
      <dgm:prSet phldrT="[Text]" custT="1"/>
      <dgm:spPr/>
      <dgm:t>
        <a:bodyPr/>
        <a:lstStyle/>
        <a:p>
          <a:r>
            <a:rPr lang="en-US" sz="1400" dirty="0" smtClean="0"/>
            <a:t>The </a:t>
          </a:r>
          <a:r>
            <a:rPr lang="en-US" sz="1400" b="1" dirty="0" smtClean="0"/>
            <a:t>returns from investing in convergence </a:t>
          </a:r>
          <a:r>
            <a:rPr lang="en-US" sz="1400" dirty="0" smtClean="0"/>
            <a:t>are impressive</a:t>
          </a:r>
          <a:endParaRPr lang="en-US" sz="1400" dirty="0"/>
        </a:p>
      </dgm:t>
    </dgm:pt>
    <dgm:pt modelId="{624F6539-42B3-4A0A-8215-40B2B0741E99}" type="parTrans" cxnId="{A6040119-0DC9-4547-82C1-53D9936370B8}">
      <dgm:prSet/>
      <dgm:spPr/>
      <dgm:t>
        <a:bodyPr/>
        <a:lstStyle/>
        <a:p>
          <a:endParaRPr lang="en-US"/>
        </a:p>
      </dgm:t>
    </dgm:pt>
    <dgm:pt modelId="{7F836DF2-726C-4C85-BE73-6C5466ED5C34}" type="sibTrans" cxnId="{A6040119-0DC9-4547-82C1-53D9936370B8}">
      <dgm:prSet/>
      <dgm:spPr/>
      <dgm:t>
        <a:bodyPr/>
        <a:lstStyle/>
        <a:p>
          <a:endParaRPr lang="en-US"/>
        </a:p>
      </dgm:t>
    </dgm:pt>
    <dgm:pt modelId="{C8A3FE46-2BE9-4ACB-B6AC-0968DA4272F4}">
      <dgm:prSet phldrT="[Text]" custT="1"/>
      <dgm:spPr/>
      <dgm:t>
        <a:bodyPr/>
        <a:lstStyle/>
        <a:p>
          <a:r>
            <a:rPr lang="en-US" sz="1400" dirty="0" smtClean="0"/>
            <a:t>DAH is likely to</a:t>
          </a:r>
          <a:r>
            <a:rPr lang="en-US" sz="1400" b="0" dirty="0" smtClean="0"/>
            <a:t> shift away from supportive </a:t>
          </a:r>
          <a:r>
            <a:rPr lang="en-US" sz="1400" b="1" dirty="0" smtClean="0"/>
            <a:t>towards</a:t>
          </a:r>
          <a:r>
            <a:rPr lang="en-US" sz="1400" b="0" dirty="0" smtClean="0"/>
            <a:t> </a:t>
          </a:r>
          <a:r>
            <a:rPr lang="en-US" sz="1400" b="1" dirty="0" smtClean="0"/>
            <a:t>core functions</a:t>
          </a:r>
          <a:endParaRPr lang="en-US" sz="1400" b="1" dirty="0"/>
        </a:p>
      </dgm:t>
    </dgm:pt>
    <dgm:pt modelId="{89A9433C-6E55-4ABE-9203-DFF591218B44}" type="parTrans" cxnId="{71AE8032-3A0F-48ED-9927-07EB27740492}">
      <dgm:prSet/>
      <dgm:spPr/>
      <dgm:t>
        <a:bodyPr/>
        <a:lstStyle/>
        <a:p>
          <a:endParaRPr lang="en-US"/>
        </a:p>
      </dgm:t>
    </dgm:pt>
    <dgm:pt modelId="{1A2FE04E-A496-4716-A3CE-48400F36CB5C}" type="sibTrans" cxnId="{71AE8032-3A0F-48ED-9927-07EB27740492}">
      <dgm:prSet/>
      <dgm:spPr/>
      <dgm:t>
        <a:bodyPr/>
        <a:lstStyle/>
        <a:p>
          <a:endParaRPr lang="en-US"/>
        </a:p>
      </dgm:t>
    </dgm:pt>
    <dgm:pt modelId="{973D022D-D7CB-4A98-8C17-2AD2B4EE032D}">
      <dgm:prSet phldrT="[Text]" custT="1"/>
      <dgm:spPr/>
      <dgm:t>
        <a:bodyPr/>
        <a:lstStyle/>
        <a:p>
          <a:r>
            <a:rPr lang="en-GB" sz="1400" b="1" dirty="0" smtClean="0">
              <a:solidFill>
                <a:schemeClr val="tx1"/>
              </a:solidFill>
            </a:rPr>
            <a:t>Fiscal policies </a:t>
          </a:r>
          <a:r>
            <a:rPr lang="en-GB" sz="1400" dirty="0" smtClean="0">
              <a:solidFill>
                <a:schemeClr val="tx1"/>
              </a:solidFill>
            </a:rPr>
            <a:t>are  powerful, underused lever for curbing NCDs &amp; injuries</a:t>
          </a:r>
          <a:endParaRPr lang="en-US" sz="1400" dirty="0"/>
        </a:p>
      </dgm:t>
    </dgm:pt>
    <dgm:pt modelId="{A5B8B27E-A610-4946-92F6-884221753F70}" type="parTrans" cxnId="{CAD718FD-3649-4BD6-8B42-4D0DF323AB99}">
      <dgm:prSet/>
      <dgm:spPr/>
      <dgm:t>
        <a:bodyPr/>
        <a:lstStyle/>
        <a:p>
          <a:endParaRPr lang="en-US"/>
        </a:p>
      </dgm:t>
    </dgm:pt>
    <dgm:pt modelId="{36DB0846-C51B-41AC-9895-D8EF967C7BDB}" type="sibTrans" cxnId="{CAD718FD-3649-4BD6-8B42-4D0DF323AB99}">
      <dgm:prSet/>
      <dgm:spPr/>
      <dgm:t>
        <a:bodyPr/>
        <a:lstStyle/>
        <a:p>
          <a:endParaRPr lang="en-US"/>
        </a:p>
      </dgm:t>
    </dgm:pt>
    <dgm:pt modelId="{38C61EC1-97D6-4FB0-BDCF-5BD33975884F}" type="pres">
      <dgm:prSet presAssocID="{F9AB521A-78EC-4B62-B898-1B5FB51044F4}" presName="Name0" presStyleCnt="0">
        <dgm:presLayoutVars>
          <dgm:dir/>
          <dgm:resizeHandles val="exact"/>
        </dgm:presLayoutVars>
      </dgm:prSet>
      <dgm:spPr/>
      <dgm:t>
        <a:bodyPr/>
        <a:lstStyle/>
        <a:p>
          <a:endParaRPr lang="en-US"/>
        </a:p>
      </dgm:t>
    </dgm:pt>
    <dgm:pt modelId="{C14670D3-CF0F-494D-ABC3-D262791CE85F}" type="pres">
      <dgm:prSet presAssocID="{B191B04D-2348-4084-A649-BE4C20834954}" presName="compNode" presStyleCnt="0"/>
      <dgm:spPr/>
    </dgm:pt>
    <dgm:pt modelId="{C9E15850-EAA6-451F-A049-73AA861BFA55}" type="pres">
      <dgm:prSet presAssocID="{B191B04D-2348-4084-A649-BE4C20834954}" presName="pictRect" presStyleLbl="node1" presStyleIdx="0" presStyleCnt="4"/>
      <dgm:spPr>
        <a:noFill/>
        <a:ln w="38100">
          <a:solidFill>
            <a:srgbClr val="00B0F0"/>
          </a:solidFill>
        </a:ln>
      </dgm:spPr>
    </dgm:pt>
    <dgm:pt modelId="{166B3DC3-57C5-4588-8193-50A50A6A04BC}" type="pres">
      <dgm:prSet presAssocID="{B191B04D-2348-4084-A649-BE4C20834954}" presName="textRect" presStyleLbl="revTx" presStyleIdx="0" presStyleCnt="4" custScaleX="99488" custScaleY="157732" custLinFactY="-50578" custLinFactNeighborY="-100000">
        <dgm:presLayoutVars>
          <dgm:bulletEnabled val="1"/>
        </dgm:presLayoutVars>
      </dgm:prSet>
      <dgm:spPr/>
      <dgm:t>
        <a:bodyPr/>
        <a:lstStyle/>
        <a:p>
          <a:endParaRPr lang="en-US"/>
        </a:p>
      </dgm:t>
    </dgm:pt>
    <dgm:pt modelId="{DDBE4485-BA30-426D-ADA1-89A23D0C32DF}" type="pres">
      <dgm:prSet presAssocID="{3820F3BF-455F-4EC6-B413-7451507C7AF4}" presName="sibTrans" presStyleLbl="sibTrans2D1" presStyleIdx="0" presStyleCnt="0"/>
      <dgm:spPr/>
      <dgm:t>
        <a:bodyPr/>
        <a:lstStyle/>
        <a:p>
          <a:endParaRPr lang="en-US"/>
        </a:p>
      </dgm:t>
    </dgm:pt>
    <dgm:pt modelId="{378852FE-7EDE-4F93-8B0C-EB9D20EFB9C3}" type="pres">
      <dgm:prSet presAssocID="{6B712FDD-1DFC-495F-9037-02F2D4EB8E64}" presName="compNode" presStyleCnt="0"/>
      <dgm:spPr/>
    </dgm:pt>
    <dgm:pt modelId="{A881ECD3-DB4D-42AA-9ECC-20B69946F184}" type="pres">
      <dgm:prSet presAssocID="{6B712FDD-1DFC-495F-9037-02F2D4EB8E64}" presName="pictRect" presStyleLbl="node1" presStyleIdx="1" presStyleCnt="4" custLinFactNeighborY="-7904"/>
      <dgm:spPr>
        <a:noFill/>
        <a:ln w="38100">
          <a:solidFill>
            <a:schemeClr val="accent5">
              <a:lumMod val="50000"/>
            </a:schemeClr>
          </a:solidFill>
        </a:ln>
      </dgm:spPr>
    </dgm:pt>
    <dgm:pt modelId="{D55A33CB-223C-4B1D-98EA-CE285CCBCA9C}" type="pres">
      <dgm:prSet presAssocID="{6B712FDD-1DFC-495F-9037-02F2D4EB8E64}" presName="textRect" presStyleLbl="revTx" presStyleIdx="1" presStyleCnt="4" custLinFactY="-76555" custLinFactNeighborX="-167" custLinFactNeighborY="-100000">
        <dgm:presLayoutVars>
          <dgm:bulletEnabled val="1"/>
        </dgm:presLayoutVars>
      </dgm:prSet>
      <dgm:spPr/>
      <dgm:t>
        <a:bodyPr/>
        <a:lstStyle/>
        <a:p>
          <a:endParaRPr lang="en-US"/>
        </a:p>
      </dgm:t>
    </dgm:pt>
    <dgm:pt modelId="{DC25C418-DD36-4B39-8DC3-0CAC3DE99869}" type="pres">
      <dgm:prSet presAssocID="{7F836DF2-726C-4C85-BE73-6C5466ED5C34}" presName="sibTrans" presStyleLbl="sibTrans2D1" presStyleIdx="0" presStyleCnt="0"/>
      <dgm:spPr/>
      <dgm:t>
        <a:bodyPr/>
        <a:lstStyle/>
        <a:p>
          <a:endParaRPr lang="en-US"/>
        </a:p>
      </dgm:t>
    </dgm:pt>
    <dgm:pt modelId="{A588943C-907D-4DBA-BCE8-24BB0D900648}" type="pres">
      <dgm:prSet presAssocID="{C8A3FE46-2BE9-4ACB-B6AC-0968DA4272F4}" presName="compNode" presStyleCnt="0"/>
      <dgm:spPr/>
    </dgm:pt>
    <dgm:pt modelId="{4AE60BE2-DED7-4F44-BF94-FD213B6A48E3}" type="pres">
      <dgm:prSet presAssocID="{C8A3FE46-2BE9-4ACB-B6AC-0968DA4272F4}" presName="pictRect" presStyleLbl="node1" presStyleIdx="2" presStyleCnt="4" custLinFactNeighborY="-7904"/>
      <dgm:spPr>
        <a:noFill/>
        <a:ln w="38100">
          <a:solidFill>
            <a:srgbClr val="FFFF00"/>
          </a:solidFill>
        </a:ln>
      </dgm:spPr>
    </dgm:pt>
    <dgm:pt modelId="{93A892BD-4608-4626-BB26-BBE18A699F15}" type="pres">
      <dgm:prSet presAssocID="{C8A3FE46-2BE9-4ACB-B6AC-0968DA4272F4}" presName="textRect" presStyleLbl="revTx" presStyleIdx="2" presStyleCnt="4" custLinFactY="-83547" custLinFactNeighborX="-2286" custLinFactNeighborY="-100000">
        <dgm:presLayoutVars>
          <dgm:bulletEnabled val="1"/>
        </dgm:presLayoutVars>
      </dgm:prSet>
      <dgm:spPr/>
      <dgm:t>
        <a:bodyPr/>
        <a:lstStyle/>
        <a:p>
          <a:endParaRPr lang="en-US"/>
        </a:p>
      </dgm:t>
    </dgm:pt>
    <dgm:pt modelId="{74D14E95-1EF2-42C0-91C4-A40817A2F1D0}" type="pres">
      <dgm:prSet presAssocID="{1A2FE04E-A496-4716-A3CE-48400F36CB5C}" presName="sibTrans" presStyleLbl="sibTrans2D1" presStyleIdx="0" presStyleCnt="0"/>
      <dgm:spPr/>
      <dgm:t>
        <a:bodyPr/>
        <a:lstStyle/>
        <a:p>
          <a:endParaRPr lang="en-US"/>
        </a:p>
      </dgm:t>
    </dgm:pt>
    <dgm:pt modelId="{63328273-9BC2-411C-B68E-31734A6D04E9}" type="pres">
      <dgm:prSet presAssocID="{973D022D-D7CB-4A98-8C17-2AD2B4EE032D}" presName="compNode" presStyleCnt="0"/>
      <dgm:spPr/>
    </dgm:pt>
    <dgm:pt modelId="{E04587CE-BD59-425A-88DF-05D0F7416E12}" type="pres">
      <dgm:prSet presAssocID="{973D022D-D7CB-4A98-8C17-2AD2B4EE032D}" presName="pictRect" presStyleLbl="node1" presStyleIdx="3" presStyleCnt="4" custLinFactNeighborX="-51804" custLinFactNeighborY="-64233"/>
      <dgm:spPr>
        <a:noFill/>
        <a:ln w="38100">
          <a:solidFill>
            <a:srgbClr val="FF0000"/>
          </a:solidFill>
        </a:ln>
      </dgm:spPr>
      <dgm:t>
        <a:bodyPr/>
        <a:lstStyle/>
        <a:p>
          <a:endParaRPr lang="en-US"/>
        </a:p>
      </dgm:t>
    </dgm:pt>
    <dgm:pt modelId="{22688878-D2C9-4171-9B15-CB0E57D572AC}" type="pres">
      <dgm:prSet presAssocID="{973D022D-D7CB-4A98-8C17-2AD2B4EE032D}" presName="textRect" presStyleLbl="revTx" presStyleIdx="3" presStyleCnt="4" custLinFactY="-113294" custLinFactNeighborX="-51706" custLinFactNeighborY="-200000">
        <dgm:presLayoutVars>
          <dgm:bulletEnabled val="1"/>
        </dgm:presLayoutVars>
      </dgm:prSet>
      <dgm:spPr/>
      <dgm:t>
        <a:bodyPr/>
        <a:lstStyle/>
        <a:p>
          <a:endParaRPr lang="en-US"/>
        </a:p>
      </dgm:t>
    </dgm:pt>
  </dgm:ptLst>
  <dgm:cxnLst>
    <dgm:cxn modelId="{A6040119-0DC9-4547-82C1-53D9936370B8}" srcId="{F9AB521A-78EC-4B62-B898-1B5FB51044F4}" destId="{6B712FDD-1DFC-495F-9037-02F2D4EB8E64}" srcOrd="1" destOrd="0" parTransId="{624F6539-42B3-4A0A-8215-40B2B0741E99}" sibTransId="{7F836DF2-726C-4C85-BE73-6C5466ED5C34}"/>
    <dgm:cxn modelId="{CAD718FD-3649-4BD6-8B42-4D0DF323AB99}" srcId="{F9AB521A-78EC-4B62-B898-1B5FB51044F4}" destId="{973D022D-D7CB-4A98-8C17-2AD2B4EE032D}" srcOrd="3" destOrd="0" parTransId="{A5B8B27E-A610-4946-92F6-884221753F70}" sibTransId="{36DB0846-C51B-41AC-9895-D8EF967C7BDB}"/>
    <dgm:cxn modelId="{3E098DC0-CE34-4792-BB56-9E40F68D3132}" type="presOf" srcId="{1A2FE04E-A496-4716-A3CE-48400F36CB5C}" destId="{74D14E95-1EF2-42C0-91C4-A40817A2F1D0}" srcOrd="0" destOrd="0" presId="urn:microsoft.com/office/officeart/2005/8/layout/pList1"/>
    <dgm:cxn modelId="{92570C2B-6B7F-468B-BC7B-7C9D72B0929A}" type="presOf" srcId="{3820F3BF-455F-4EC6-B413-7451507C7AF4}" destId="{DDBE4485-BA30-426D-ADA1-89A23D0C32DF}" srcOrd="0" destOrd="0" presId="urn:microsoft.com/office/officeart/2005/8/layout/pList1"/>
    <dgm:cxn modelId="{71AE8032-3A0F-48ED-9927-07EB27740492}" srcId="{F9AB521A-78EC-4B62-B898-1B5FB51044F4}" destId="{C8A3FE46-2BE9-4ACB-B6AC-0968DA4272F4}" srcOrd="2" destOrd="0" parTransId="{89A9433C-6E55-4ABE-9203-DFF591218B44}" sibTransId="{1A2FE04E-A496-4716-A3CE-48400F36CB5C}"/>
    <dgm:cxn modelId="{4AF6F61F-7711-4AA6-B8DA-46CBCC398821}" type="presOf" srcId="{7F836DF2-726C-4C85-BE73-6C5466ED5C34}" destId="{DC25C418-DD36-4B39-8DC3-0CAC3DE99869}" srcOrd="0" destOrd="0" presId="urn:microsoft.com/office/officeart/2005/8/layout/pList1"/>
    <dgm:cxn modelId="{DE1BAADC-A18C-432B-974F-5ED81816C877}" srcId="{F9AB521A-78EC-4B62-B898-1B5FB51044F4}" destId="{B191B04D-2348-4084-A649-BE4C20834954}" srcOrd="0" destOrd="0" parTransId="{D55BA584-4FD1-4A9E-9CA3-D2FC295B6CC1}" sibTransId="{3820F3BF-455F-4EC6-B413-7451507C7AF4}"/>
    <dgm:cxn modelId="{9F7B1E05-B94F-476B-AE4D-8112B8E3442A}" type="presOf" srcId="{6B712FDD-1DFC-495F-9037-02F2D4EB8E64}" destId="{D55A33CB-223C-4B1D-98EA-CE285CCBCA9C}" srcOrd="0" destOrd="0" presId="urn:microsoft.com/office/officeart/2005/8/layout/pList1"/>
    <dgm:cxn modelId="{857FEAEC-1CB9-43C8-89D8-257DB3BEDFAD}" type="presOf" srcId="{973D022D-D7CB-4A98-8C17-2AD2B4EE032D}" destId="{22688878-D2C9-4171-9B15-CB0E57D572AC}" srcOrd="0" destOrd="0" presId="urn:microsoft.com/office/officeart/2005/8/layout/pList1"/>
    <dgm:cxn modelId="{0B66CB73-C2C6-445D-ADCA-F4F2078FC67A}" type="presOf" srcId="{C8A3FE46-2BE9-4ACB-B6AC-0968DA4272F4}" destId="{93A892BD-4608-4626-BB26-BBE18A699F15}" srcOrd="0" destOrd="0" presId="urn:microsoft.com/office/officeart/2005/8/layout/pList1"/>
    <dgm:cxn modelId="{4FC292DF-741B-4CAD-8072-3817036B6503}" type="presOf" srcId="{B191B04D-2348-4084-A649-BE4C20834954}" destId="{166B3DC3-57C5-4588-8193-50A50A6A04BC}" srcOrd="0" destOrd="0" presId="urn:microsoft.com/office/officeart/2005/8/layout/pList1"/>
    <dgm:cxn modelId="{0D4C23D0-B999-4C9B-B878-25CD60CCD408}" type="presOf" srcId="{F9AB521A-78EC-4B62-B898-1B5FB51044F4}" destId="{38C61EC1-97D6-4FB0-BDCF-5BD33975884F}" srcOrd="0" destOrd="0" presId="urn:microsoft.com/office/officeart/2005/8/layout/pList1"/>
    <dgm:cxn modelId="{6649ABA4-B993-416D-BC0A-04C738A3F1E1}" type="presParOf" srcId="{38C61EC1-97D6-4FB0-BDCF-5BD33975884F}" destId="{C14670D3-CF0F-494D-ABC3-D262791CE85F}" srcOrd="0" destOrd="0" presId="urn:microsoft.com/office/officeart/2005/8/layout/pList1"/>
    <dgm:cxn modelId="{C26C7A25-57D9-4B58-A9F5-D8AFAB600DD5}" type="presParOf" srcId="{C14670D3-CF0F-494D-ABC3-D262791CE85F}" destId="{C9E15850-EAA6-451F-A049-73AA861BFA55}" srcOrd="0" destOrd="0" presId="urn:microsoft.com/office/officeart/2005/8/layout/pList1"/>
    <dgm:cxn modelId="{DD12A70A-F3A0-4D3F-B666-CD6811D3AC36}" type="presParOf" srcId="{C14670D3-CF0F-494D-ABC3-D262791CE85F}" destId="{166B3DC3-57C5-4588-8193-50A50A6A04BC}" srcOrd="1" destOrd="0" presId="urn:microsoft.com/office/officeart/2005/8/layout/pList1"/>
    <dgm:cxn modelId="{262E4803-3544-4DC7-B56D-8EE96CAB7B2E}" type="presParOf" srcId="{38C61EC1-97D6-4FB0-BDCF-5BD33975884F}" destId="{DDBE4485-BA30-426D-ADA1-89A23D0C32DF}" srcOrd="1" destOrd="0" presId="urn:microsoft.com/office/officeart/2005/8/layout/pList1"/>
    <dgm:cxn modelId="{8D4D54A3-847B-4F9F-A8BF-8E622DC34D03}" type="presParOf" srcId="{38C61EC1-97D6-4FB0-BDCF-5BD33975884F}" destId="{378852FE-7EDE-4F93-8B0C-EB9D20EFB9C3}" srcOrd="2" destOrd="0" presId="urn:microsoft.com/office/officeart/2005/8/layout/pList1"/>
    <dgm:cxn modelId="{A0418C98-B8EA-4D70-9B70-7F58A78136BE}" type="presParOf" srcId="{378852FE-7EDE-4F93-8B0C-EB9D20EFB9C3}" destId="{A881ECD3-DB4D-42AA-9ECC-20B69946F184}" srcOrd="0" destOrd="0" presId="urn:microsoft.com/office/officeart/2005/8/layout/pList1"/>
    <dgm:cxn modelId="{8172D23E-47B2-428D-91A1-FC6AB9230D98}" type="presParOf" srcId="{378852FE-7EDE-4F93-8B0C-EB9D20EFB9C3}" destId="{D55A33CB-223C-4B1D-98EA-CE285CCBCA9C}" srcOrd="1" destOrd="0" presId="urn:microsoft.com/office/officeart/2005/8/layout/pList1"/>
    <dgm:cxn modelId="{E3E56836-E00A-49F9-9A81-52535A454FB0}" type="presParOf" srcId="{38C61EC1-97D6-4FB0-BDCF-5BD33975884F}" destId="{DC25C418-DD36-4B39-8DC3-0CAC3DE99869}" srcOrd="3" destOrd="0" presId="urn:microsoft.com/office/officeart/2005/8/layout/pList1"/>
    <dgm:cxn modelId="{204618B0-A3C3-4600-9194-591CC2008926}" type="presParOf" srcId="{38C61EC1-97D6-4FB0-BDCF-5BD33975884F}" destId="{A588943C-907D-4DBA-BCE8-24BB0D900648}" srcOrd="4" destOrd="0" presId="urn:microsoft.com/office/officeart/2005/8/layout/pList1"/>
    <dgm:cxn modelId="{42B5BE08-02D6-4C10-888D-A5750871056F}" type="presParOf" srcId="{A588943C-907D-4DBA-BCE8-24BB0D900648}" destId="{4AE60BE2-DED7-4F44-BF94-FD213B6A48E3}" srcOrd="0" destOrd="0" presId="urn:microsoft.com/office/officeart/2005/8/layout/pList1"/>
    <dgm:cxn modelId="{0985A679-6582-4B9B-8304-1A2DBB6055A2}" type="presParOf" srcId="{A588943C-907D-4DBA-BCE8-24BB0D900648}" destId="{93A892BD-4608-4626-BB26-BBE18A699F15}" srcOrd="1" destOrd="0" presId="urn:microsoft.com/office/officeart/2005/8/layout/pList1"/>
    <dgm:cxn modelId="{B31ECC33-7B3A-4D61-87E4-ED7278BF537C}" type="presParOf" srcId="{38C61EC1-97D6-4FB0-BDCF-5BD33975884F}" destId="{74D14E95-1EF2-42C0-91C4-A40817A2F1D0}" srcOrd="5" destOrd="0" presId="urn:microsoft.com/office/officeart/2005/8/layout/pList1"/>
    <dgm:cxn modelId="{DF8188C7-0F91-454F-9F57-6F9C393766A1}" type="presParOf" srcId="{38C61EC1-97D6-4FB0-BDCF-5BD33975884F}" destId="{63328273-9BC2-411C-B68E-31734A6D04E9}" srcOrd="6" destOrd="0" presId="urn:microsoft.com/office/officeart/2005/8/layout/pList1"/>
    <dgm:cxn modelId="{BD717DDC-76DC-4240-B04E-3F67D1E7ECEA}" type="presParOf" srcId="{63328273-9BC2-411C-B68E-31734A6D04E9}" destId="{E04587CE-BD59-425A-88DF-05D0F7416E12}" srcOrd="0" destOrd="0" presId="urn:microsoft.com/office/officeart/2005/8/layout/pList1"/>
    <dgm:cxn modelId="{053F0BB7-3F9C-4927-BE63-F3BE99717F46}" type="presParOf" srcId="{63328273-9BC2-411C-B68E-31734A6D04E9}" destId="{22688878-D2C9-4171-9B15-CB0E57D572A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C9BF87D5-FEB7-4973-9167-63CBB00A88EF}" type="presOf" srcId="{C56C4E94-E37F-4873-87B4-7147F3E8CA66}" destId="{C75F71E0-3FB7-4DA9-B84A-8F90A94D5BDC}" srcOrd="0" destOrd="0" presId="urn:microsoft.com/office/officeart/2005/8/layout/bProcess3"/>
    <dgm:cxn modelId="{882A245E-0E56-48BF-B2F4-B25F95123146}" type="presOf" srcId="{27585D9D-4195-4C82-8D6B-56D33B3D16A4}" destId="{0907965E-08B8-4EC3-B6C7-A0DEE27EA391}" srcOrd="0" destOrd="0" presId="urn:microsoft.com/office/officeart/2005/8/layout/bProcess3"/>
    <dgm:cxn modelId="{3B31650A-8A33-4A5A-9AD4-F2BDC2ECC962}" type="presOf" srcId="{5B5DBEEB-0500-4928-8184-671E84BFC1F4}" destId="{BF8189B9-2246-4C02-9A4E-C9F81A077674}" srcOrd="1" destOrd="0" presId="urn:microsoft.com/office/officeart/2005/8/layout/bProcess3"/>
    <dgm:cxn modelId="{61F05900-EEB6-46CB-BF60-F2370490EE07}" type="presOf" srcId="{A8821CE6-D39A-4AAD-ACE6-B64AE313F71A}" destId="{85BB1E9A-F97B-4972-85FA-BD4C71B287A8}" srcOrd="1" destOrd="0" presId="urn:microsoft.com/office/officeart/2005/8/layout/bProcess3"/>
    <dgm:cxn modelId="{AB3A3B39-865D-4AF8-843B-ACC0F63AF93E}" type="presOf" srcId="{021A1DFF-DCDD-45B5-9448-0685E10B5C3B}" destId="{97DA5FE5-D52C-46B8-800E-68538633792B}"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D5F23625-8AA4-448F-8942-F8EAE6AC5B9A}" type="presOf" srcId="{FE97F464-E460-4049-A6DC-9472116955E4}" destId="{60F61DC0-4C7E-4294-87BA-AE652EFDD874}" srcOrd="1" destOrd="0" presId="urn:microsoft.com/office/officeart/2005/8/layout/bProcess3"/>
    <dgm:cxn modelId="{D86814F4-8464-463C-B842-656100172D3E}" type="presOf" srcId="{FE97F464-E460-4049-A6DC-9472116955E4}" destId="{EC1858DD-EE0C-4BBA-96ED-EA49FDD95E8B}" srcOrd="0" destOrd="0" presId="urn:microsoft.com/office/officeart/2005/8/layout/bProcess3"/>
    <dgm:cxn modelId="{70FAC8DE-FFC9-4200-862D-63ECA42495FB}" type="presOf" srcId="{6AE2C634-C1CD-4255-9B6E-9775764E4534}" destId="{F51A466E-1918-4340-90D3-29BC19DEF728}"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5DB351FD-60F5-49EC-BA9B-C04BDF4BD739}" srcId="{1E3C62C2-CD9F-4C67-9EA5-4D973241FBA2}" destId="{C56C4E94-E37F-4873-87B4-7147F3E8CA66}" srcOrd="2" destOrd="0" parTransId="{8D7AEB57-71ED-4549-95F4-0D0483E2D5B7}" sibTransId="{FE97F464-E460-4049-A6DC-9472116955E4}"/>
    <dgm:cxn modelId="{3F7DE22E-5545-47C3-AED2-3D1EC21C0AC4}" type="presOf" srcId="{5B5DBEEB-0500-4928-8184-671E84BFC1F4}" destId="{BDE36CF5-01A0-43A7-A99E-930F7BE6C652}" srcOrd="0" destOrd="0" presId="urn:microsoft.com/office/officeart/2005/8/layout/bProcess3"/>
    <dgm:cxn modelId="{202968EA-F189-4CDA-A3F6-4BCA846BE12E}" type="presOf" srcId="{A8821CE6-D39A-4AAD-ACE6-B64AE313F71A}" destId="{C25D4326-D4BF-455B-A2BB-B2AF64D4C495}" srcOrd="0"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158EC2E1-9E1C-460E-8C10-1ADE5E4B7548}" type="presOf" srcId="{5C019469-93DB-4293-BF62-EB7A4F5A3530}" destId="{5C2896DE-C1A3-457B-89B0-FFBB2B710D3C}" srcOrd="1" destOrd="0" presId="urn:microsoft.com/office/officeart/2005/8/layout/bProcess3"/>
    <dgm:cxn modelId="{894C0E1D-92C3-4558-90D1-EE36C2D7ABD1}" type="presOf" srcId="{1E3C62C2-CD9F-4C67-9EA5-4D973241FBA2}" destId="{2B7A00C4-B92F-4A3A-8AB2-5EAC57C42BDB}" srcOrd="0" destOrd="0" presId="urn:microsoft.com/office/officeart/2005/8/layout/bProcess3"/>
    <dgm:cxn modelId="{238EA112-67ED-4C1D-899E-06B2CDCFCF8C}" type="presOf" srcId="{5DBF63AF-4598-4D06-87FC-219E26A5526A}" destId="{C165E124-7468-4951-886F-96E50F92920D}" srcOrd="1"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034F8150-C679-48C7-8C42-9E2660A689A2}" type="presOf" srcId="{6727F3C0-3F78-4719-A7DE-755327BEF65A}" destId="{5482CBCA-92EB-4A12-A8EC-83F43D6F04A9}" srcOrd="0" destOrd="0" presId="urn:microsoft.com/office/officeart/2005/8/layout/bProcess3"/>
    <dgm:cxn modelId="{6645A0A0-2801-4A48-BD02-0F0F9FA7C496}" type="presOf" srcId="{5DBF63AF-4598-4D06-87FC-219E26A5526A}" destId="{81938ED4-87A3-4933-BE18-AD2095C98376}" srcOrd="0" destOrd="0" presId="urn:microsoft.com/office/officeart/2005/8/layout/bProcess3"/>
    <dgm:cxn modelId="{21D5D47D-03BC-4967-B952-6ADDC6055636}" type="presOf" srcId="{5C019469-93DB-4293-BF62-EB7A4F5A3530}" destId="{0654E1FA-BE6B-4E5C-8BBF-72F142814CBE}"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3601E161-A9F6-4D5B-8DC1-B9FBDFD659FB}" type="presOf" srcId="{668E51A9-5D4C-4E49-B748-5B7F61710FF4}" destId="{B0939418-6120-4A72-A1B1-48FB8F8E75D2}" srcOrd="0" destOrd="0" presId="urn:microsoft.com/office/officeart/2005/8/layout/bProcess3"/>
    <dgm:cxn modelId="{6ED9205E-DD45-46EE-95DD-3D0F9310EE9D}" type="presParOf" srcId="{2B7A00C4-B92F-4A3A-8AB2-5EAC57C42BDB}" destId="{97DA5FE5-D52C-46B8-800E-68538633792B}" srcOrd="0" destOrd="0" presId="urn:microsoft.com/office/officeart/2005/8/layout/bProcess3"/>
    <dgm:cxn modelId="{B0B5C829-69FD-4A66-B730-89A96FF089D8}" type="presParOf" srcId="{2B7A00C4-B92F-4A3A-8AB2-5EAC57C42BDB}" destId="{81938ED4-87A3-4933-BE18-AD2095C98376}" srcOrd="1" destOrd="0" presId="urn:microsoft.com/office/officeart/2005/8/layout/bProcess3"/>
    <dgm:cxn modelId="{EAD0579A-F2DC-47FC-A240-8E5CD00DBF30}" type="presParOf" srcId="{81938ED4-87A3-4933-BE18-AD2095C98376}" destId="{C165E124-7468-4951-886F-96E50F92920D}" srcOrd="0" destOrd="0" presId="urn:microsoft.com/office/officeart/2005/8/layout/bProcess3"/>
    <dgm:cxn modelId="{0D42BC2D-E677-446E-BA9D-A3ED47C91F48}" type="presParOf" srcId="{2B7A00C4-B92F-4A3A-8AB2-5EAC57C42BDB}" destId="{F51A466E-1918-4340-90D3-29BC19DEF728}" srcOrd="2" destOrd="0" presId="urn:microsoft.com/office/officeart/2005/8/layout/bProcess3"/>
    <dgm:cxn modelId="{6A6D46D4-72D7-4690-A483-F0C3E824A8B2}" type="presParOf" srcId="{2B7A00C4-B92F-4A3A-8AB2-5EAC57C42BDB}" destId="{C25D4326-D4BF-455B-A2BB-B2AF64D4C495}" srcOrd="3" destOrd="0" presId="urn:microsoft.com/office/officeart/2005/8/layout/bProcess3"/>
    <dgm:cxn modelId="{57EB6DA3-58E6-460C-A6AF-E9ECCF0F19FD}" type="presParOf" srcId="{C25D4326-D4BF-455B-A2BB-B2AF64D4C495}" destId="{85BB1E9A-F97B-4972-85FA-BD4C71B287A8}" srcOrd="0" destOrd="0" presId="urn:microsoft.com/office/officeart/2005/8/layout/bProcess3"/>
    <dgm:cxn modelId="{D6C2FD8A-6E4C-4CC1-A0F8-AEA117C032B8}" type="presParOf" srcId="{2B7A00C4-B92F-4A3A-8AB2-5EAC57C42BDB}" destId="{C75F71E0-3FB7-4DA9-B84A-8F90A94D5BDC}" srcOrd="4" destOrd="0" presId="urn:microsoft.com/office/officeart/2005/8/layout/bProcess3"/>
    <dgm:cxn modelId="{3D85F018-6903-45E4-BE78-5BBBC2E53275}" type="presParOf" srcId="{2B7A00C4-B92F-4A3A-8AB2-5EAC57C42BDB}" destId="{EC1858DD-EE0C-4BBA-96ED-EA49FDD95E8B}" srcOrd="5" destOrd="0" presId="urn:microsoft.com/office/officeart/2005/8/layout/bProcess3"/>
    <dgm:cxn modelId="{A713561D-30EE-4DC9-96CD-5D8E068CA0AB}" type="presParOf" srcId="{EC1858DD-EE0C-4BBA-96ED-EA49FDD95E8B}" destId="{60F61DC0-4C7E-4294-87BA-AE652EFDD874}" srcOrd="0" destOrd="0" presId="urn:microsoft.com/office/officeart/2005/8/layout/bProcess3"/>
    <dgm:cxn modelId="{F889531B-6A1E-4337-B235-FC4EE7E930F7}" type="presParOf" srcId="{2B7A00C4-B92F-4A3A-8AB2-5EAC57C42BDB}" destId="{5482CBCA-92EB-4A12-A8EC-83F43D6F04A9}" srcOrd="6" destOrd="0" presId="urn:microsoft.com/office/officeart/2005/8/layout/bProcess3"/>
    <dgm:cxn modelId="{A823E21B-F15C-4873-9181-FE4A902EDDD0}" type="presParOf" srcId="{2B7A00C4-B92F-4A3A-8AB2-5EAC57C42BDB}" destId="{BDE36CF5-01A0-43A7-A99E-930F7BE6C652}" srcOrd="7" destOrd="0" presId="urn:microsoft.com/office/officeart/2005/8/layout/bProcess3"/>
    <dgm:cxn modelId="{49652BCD-519C-4602-8BBE-95CC7F4CD248}" type="presParOf" srcId="{BDE36CF5-01A0-43A7-A99E-930F7BE6C652}" destId="{BF8189B9-2246-4C02-9A4E-C9F81A077674}" srcOrd="0" destOrd="0" presId="urn:microsoft.com/office/officeart/2005/8/layout/bProcess3"/>
    <dgm:cxn modelId="{107ACBD3-963F-4E34-8B96-E742CCD53929}" type="presParOf" srcId="{2B7A00C4-B92F-4A3A-8AB2-5EAC57C42BDB}" destId="{B0939418-6120-4A72-A1B1-48FB8F8E75D2}" srcOrd="8" destOrd="0" presId="urn:microsoft.com/office/officeart/2005/8/layout/bProcess3"/>
    <dgm:cxn modelId="{32479DCA-AF0C-4C5D-B2AC-F3D68D8D3650}" type="presParOf" srcId="{2B7A00C4-B92F-4A3A-8AB2-5EAC57C42BDB}" destId="{0654E1FA-BE6B-4E5C-8BBF-72F142814CBE}" srcOrd="9" destOrd="0" presId="urn:microsoft.com/office/officeart/2005/8/layout/bProcess3"/>
    <dgm:cxn modelId="{0EEB3ACB-15C1-418F-82E8-2DA6128531D2}" type="presParOf" srcId="{0654E1FA-BE6B-4E5C-8BBF-72F142814CBE}" destId="{5C2896DE-C1A3-457B-89B0-FFBB2B710D3C}" srcOrd="0" destOrd="0" presId="urn:microsoft.com/office/officeart/2005/8/layout/bProcess3"/>
    <dgm:cxn modelId="{AF070FEC-26FB-4C67-A67A-CE9927466A3E}"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a:ln w="76200">
          <a:solidFill>
            <a:schemeClr val="accent2"/>
          </a:solidFill>
        </a:ln>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0D54D419-5C60-4F74-A9D9-7913ECC03797}" type="presOf" srcId="{1E3C62C2-CD9F-4C67-9EA5-4D973241FBA2}" destId="{2B7A00C4-B92F-4A3A-8AB2-5EAC57C42BDB}" srcOrd="0" destOrd="0" presId="urn:microsoft.com/office/officeart/2005/8/layout/bProcess3"/>
    <dgm:cxn modelId="{ED0285E2-05B5-43BB-82B4-3E010D40037E}" type="presOf" srcId="{FE97F464-E460-4049-A6DC-9472116955E4}" destId="{60F61DC0-4C7E-4294-87BA-AE652EFDD874}" srcOrd="1" destOrd="0" presId="urn:microsoft.com/office/officeart/2005/8/layout/bProcess3"/>
    <dgm:cxn modelId="{EC092AB5-354D-4568-B5DE-C2046F1BE982}" type="presOf" srcId="{5C019469-93DB-4293-BF62-EB7A4F5A3530}" destId="{5C2896DE-C1A3-457B-89B0-FFBB2B710D3C}" srcOrd="1"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2326DD15-CA70-4277-A77F-2794CD7982E8}" type="presOf" srcId="{021A1DFF-DCDD-45B5-9448-0685E10B5C3B}" destId="{97DA5FE5-D52C-46B8-800E-68538633792B}" srcOrd="0" destOrd="0" presId="urn:microsoft.com/office/officeart/2005/8/layout/bProcess3"/>
    <dgm:cxn modelId="{50765C6C-E09C-4F02-873A-BB13861F6DD8}" type="presOf" srcId="{FE97F464-E460-4049-A6DC-9472116955E4}" destId="{EC1858DD-EE0C-4BBA-96ED-EA49FDD95E8B}" srcOrd="0"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5DB351FD-60F5-49EC-BA9B-C04BDF4BD739}" srcId="{1E3C62C2-CD9F-4C67-9EA5-4D973241FBA2}" destId="{C56C4E94-E37F-4873-87B4-7147F3E8CA66}" srcOrd="2" destOrd="0" parTransId="{8D7AEB57-71ED-4549-95F4-0D0483E2D5B7}" sibTransId="{FE97F464-E460-4049-A6DC-9472116955E4}"/>
    <dgm:cxn modelId="{F20B6CC1-6D27-4DA1-AB5D-7CD7D322E6A2}" type="presOf" srcId="{6727F3C0-3F78-4719-A7DE-755327BEF65A}" destId="{5482CBCA-92EB-4A12-A8EC-83F43D6F04A9}" srcOrd="0" destOrd="0" presId="urn:microsoft.com/office/officeart/2005/8/layout/bProcess3"/>
    <dgm:cxn modelId="{8E4165C3-0C2C-465D-996C-ADE0E3E30A93}" type="presOf" srcId="{5B5DBEEB-0500-4928-8184-671E84BFC1F4}" destId="{BF8189B9-2246-4C02-9A4E-C9F81A077674}" srcOrd="1" destOrd="0" presId="urn:microsoft.com/office/officeart/2005/8/layout/bProcess3"/>
    <dgm:cxn modelId="{B8FE1A63-28DB-4B53-B84C-64BF64ABD327}" srcId="{1E3C62C2-CD9F-4C67-9EA5-4D973241FBA2}" destId="{6727F3C0-3F78-4719-A7DE-755327BEF65A}" srcOrd="3" destOrd="0" parTransId="{BE8B8162-54B2-423A-A6C8-1A2F9DDB4ABE}" sibTransId="{5B5DBEEB-0500-4928-8184-671E84BFC1F4}"/>
    <dgm:cxn modelId="{4D735C6A-DBC7-4E06-A90C-4B629020BAFD}" type="presOf" srcId="{5C019469-93DB-4293-BF62-EB7A4F5A3530}" destId="{0654E1FA-BE6B-4E5C-8BBF-72F142814CBE}"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E883798C-5641-461C-9164-11616075842C}" type="presOf" srcId="{5DBF63AF-4598-4D06-87FC-219E26A5526A}" destId="{C165E124-7468-4951-886F-96E50F92920D}" srcOrd="1" destOrd="0" presId="urn:microsoft.com/office/officeart/2005/8/layout/bProcess3"/>
    <dgm:cxn modelId="{2B9FAACD-B86E-4497-954E-9749A8F3C43C}" type="presOf" srcId="{A8821CE6-D39A-4AAD-ACE6-B64AE313F71A}" destId="{85BB1E9A-F97B-4972-85FA-BD4C71B287A8}" srcOrd="1" destOrd="0" presId="urn:microsoft.com/office/officeart/2005/8/layout/bProcess3"/>
    <dgm:cxn modelId="{0F8E99BB-41D8-4BB2-B385-7E6D90D03030}" type="presOf" srcId="{668E51A9-5D4C-4E49-B748-5B7F61710FF4}" destId="{B0939418-6120-4A72-A1B1-48FB8F8E75D2}" srcOrd="0" destOrd="0" presId="urn:microsoft.com/office/officeart/2005/8/layout/bProcess3"/>
    <dgm:cxn modelId="{C342ADD4-5C77-4FA3-B8C3-8A4558C2112E}" type="presOf" srcId="{27585D9D-4195-4C82-8D6B-56D33B3D16A4}" destId="{0907965E-08B8-4EC3-B6C7-A0DEE27EA391}" srcOrd="0" destOrd="0" presId="urn:microsoft.com/office/officeart/2005/8/layout/bProcess3"/>
    <dgm:cxn modelId="{04F7D8C6-6E7F-4F0B-B68A-4ACDDBAB27F1}" type="presOf" srcId="{5DBF63AF-4598-4D06-87FC-219E26A5526A}" destId="{81938ED4-87A3-4933-BE18-AD2095C98376}"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BEE5EC50-8A6C-4A9C-B687-116C4208702F}" type="presOf" srcId="{6AE2C634-C1CD-4255-9B6E-9775764E4534}" destId="{F51A466E-1918-4340-90D3-29BC19DEF728}" srcOrd="0" destOrd="0" presId="urn:microsoft.com/office/officeart/2005/8/layout/bProcess3"/>
    <dgm:cxn modelId="{E43A465B-598F-424D-8EE4-1DE4CD8443E7}" type="presOf" srcId="{A8821CE6-D39A-4AAD-ACE6-B64AE313F71A}" destId="{C25D4326-D4BF-455B-A2BB-B2AF64D4C495}" srcOrd="0" destOrd="0" presId="urn:microsoft.com/office/officeart/2005/8/layout/bProcess3"/>
    <dgm:cxn modelId="{4B7D6ADC-5C51-4E33-9718-EB1E0DB863A1}" type="presOf" srcId="{C56C4E94-E37F-4873-87B4-7147F3E8CA66}" destId="{C75F71E0-3FB7-4DA9-B84A-8F90A94D5BDC}" srcOrd="0" destOrd="0" presId="urn:microsoft.com/office/officeart/2005/8/layout/bProcess3"/>
    <dgm:cxn modelId="{E0DC52D7-8B19-4A93-9E04-55BFBB246624}" type="presOf" srcId="{5B5DBEEB-0500-4928-8184-671E84BFC1F4}" destId="{BDE36CF5-01A0-43A7-A99E-930F7BE6C652}" srcOrd="0" destOrd="0" presId="urn:microsoft.com/office/officeart/2005/8/layout/bProcess3"/>
    <dgm:cxn modelId="{49FCF74F-18AC-45AE-BBF5-7C7DFC191CBA}" type="presParOf" srcId="{2B7A00C4-B92F-4A3A-8AB2-5EAC57C42BDB}" destId="{97DA5FE5-D52C-46B8-800E-68538633792B}" srcOrd="0" destOrd="0" presId="urn:microsoft.com/office/officeart/2005/8/layout/bProcess3"/>
    <dgm:cxn modelId="{A32A0941-CAA4-417C-8A3A-3B112550EEFB}" type="presParOf" srcId="{2B7A00C4-B92F-4A3A-8AB2-5EAC57C42BDB}" destId="{81938ED4-87A3-4933-BE18-AD2095C98376}" srcOrd="1" destOrd="0" presId="urn:microsoft.com/office/officeart/2005/8/layout/bProcess3"/>
    <dgm:cxn modelId="{9CE27CC7-8921-425B-88A1-3B6DA3E6242F}" type="presParOf" srcId="{81938ED4-87A3-4933-BE18-AD2095C98376}" destId="{C165E124-7468-4951-886F-96E50F92920D}" srcOrd="0" destOrd="0" presId="urn:microsoft.com/office/officeart/2005/8/layout/bProcess3"/>
    <dgm:cxn modelId="{B124BA00-E49C-415F-A965-2D45C04C1A19}" type="presParOf" srcId="{2B7A00C4-B92F-4A3A-8AB2-5EAC57C42BDB}" destId="{F51A466E-1918-4340-90D3-29BC19DEF728}" srcOrd="2" destOrd="0" presId="urn:microsoft.com/office/officeart/2005/8/layout/bProcess3"/>
    <dgm:cxn modelId="{1C111B14-499F-46FE-94DC-D1CB04762E4A}" type="presParOf" srcId="{2B7A00C4-B92F-4A3A-8AB2-5EAC57C42BDB}" destId="{C25D4326-D4BF-455B-A2BB-B2AF64D4C495}" srcOrd="3" destOrd="0" presId="urn:microsoft.com/office/officeart/2005/8/layout/bProcess3"/>
    <dgm:cxn modelId="{8F9E2694-0D5D-4402-A150-138C1F3C725C}" type="presParOf" srcId="{C25D4326-D4BF-455B-A2BB-B2AF64D4C495}" destId="{85BB1E9A-F97B-4972-85FA-BD4C71B287A8}" srcOrd="0" destOrd="0" presId="urn:microsoft.com/office/officeart/2005/8/layout/bProcess3"/>
    <dgm:cxn modelId="{04E2958B-9E41-4AF3-BCD1-BCB26F992612}" type="presParOf" srcId="{2B7A00C4-B92F-4A3A-8AB2-5EAC57C42BDB}" destId="{C75F71E0-3FB7-4DA9-B84A-8F90A94D5BDC}" srcOrd="4" destOrd="0" presId="urn:microsoft.com/office/officeart/2005/8/layout/bProcess3"/>
    <dgm:cxn modelId="{3BCAC208-B01F-456F-9AEA-6A531A56832C}" type="presParOf" srcId="{2B7A00C4-B92F-4A3A-8AB2-5EAC57C42BDB}" destId="{EC1858DD-EE0C-4BBA-96ED-EA49FDD95E8B}" srcOrd="5" destOrd="0" presId="urn:microsoft.com/office/officeart/2005/8/layout/bProcess3"/>
    <dgm:cxn modelId="{5971BA1A-EC76-4E3D-B2F0-AFBD13B1091E}" type="presParOf" srcId="{EC1858DD-EE0C-4BBA-96ED-EA49FDD95E8B}" destId="{60F61DC0-4C7E-4294-87BA-AE652EFDD874}" srcOrd="0" destOrd="0" presId="urn:microsoft.com/office/officeart/2005/8/layout/bProcess3"/>
    <dgm:cxn modelId="{D0AA2185-860C-4D35-887C-17D57BE4719F}" type="presParOf" srcId="{2B7A00C4-B92F-4A3A-8AB2-5EAC57C42BDB}" destId="{5482CBCA-92EB-4A12-A8EC-83F43D6F04A9}" srcOrd="6" destOrd="0" presId="urn:microsoft.com/office/officeart/2005/8/layout/bProcess3"/>
    <dgm:cxn modelId="{BCC8A858-FFF5-4C2A-AFB8-C9EF7F2A21DC}" type="presParOf" srcId="{2B7A00C4-B92F-4A3A-8AB2-5EAC57C42BDB}" destId="{BDE36CF5-01A0-43A7-A99E-930F7BE6C652}" srcOrd="7" destOrd="0" presId="urn:microsoft.com/office/officeart/2005/8/layout/bProcess3"/>
    <dgm:cxn modelId="{4DF3F321-6758-44BB-9D64-9F76519F2BDC}" type="presParOf" srcId="{BDE36CF5-01A0-43A7-A99E-930F7BE6C652}" destId="{BF8189B9-2246-4C02-9A4E-C9F81A077674}" srcOrd="0" destOrd="0" presId="urn:microsoft.com/office/officeart/2005/8/layout/bProcess3"/>
    <dgm:cxn modelId="{2898D990-68A5-488E-93F8-7E789BBDBD60}" type="presParOf" srcId="{2B7A00C4-B92F-4A3A-8AB2-5EAC57C42BDB}" destId="{B0939418-6120-4A72-A1B1-48FB8F8E75D2}" srcOrd="8" destOrd="0" presId="urn:microsoft.com/office/officeart/2005/8/layout/bProcess3"/>
    <dgm:cxn modelId="{FEC54377-63BD-44D1-9D4B-1DE29F3E54FC}" type="presParOf" srcId="{2B7A00C4-B92F-4A3A-8AB2-5EAC57C42BDB}" destId="{0654E1FA-BE6B-4E5C-8BBF-72F142814CBE}" srcOrd="9" destOrd="0" presId="urn:microsoft.com/office/officeart/2005/8/layout/bProcess3"/>
    <dgm:cxn modelId="{F6A8148C-2B07-47DD-960D-16D401AF7942}" type="presParOf" srcId="{0654E1FA-BE6B-4E5C-8BBF-72F142814CBE}" destId="{5C2896DE-C1A3-457B-89B0-FFBB2B710D3C}" srcOrd="0" destOrd="0" presId="urn:microsoft.com/office/officeart/2005/8/layout/bProcess3"/>
    <dgm:cxn modelId="{F7EBCF3D-E184-49F4-9C76-9A2E56EB6CFA}"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3C62C2-CD9F-4C67-9EA5-4D973241FBA2}"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21A1DFF-DCDD-45B5-9448-0685E10B5C3B}">
      <dgm:prSet phldrT="[Text]"/>
      <dgm:spPr/>
      <dgm:t>
        <a:bodyPr/>
        <a:lstStyle/>
        <a:p>
          <a:r>
            <a:rPr lang="en-US" b="1" dirty="0" smtClean="0"/>
            <a:t>1. Summarize </a:t>
          </a:r>
          <a:r>
            <a:rPr lang="en-US" b="1" i="1" dirty="0" smtClean="0"/>
            <a:t>GH2035 </a:t>
          </a:r>
          <a:r>
            <a:rPr lang="en-US" b="1" dirty="0" smtClean="0"/>
            <a:t>and implications for DAH</a:t>
          </a:r>
          <a:endParaRPr lang="en-US" b="1" dirty="0"/>
        </a:p>
      </dgm:t>
    </dgm:pt>
    <dgm:pt modelId="{2F57F095-2D5F-48CD-8F87-6A04F4A8967E}" type="parTrans" cxnId="{E6BB21F7-45BC-4F3B-BDB8-C5A6D82F36DA}">
      <dgm:prSet/>
      <dgm:spPr/>
      <dgm:t>
        <a:bodyPr/>
        <a:lstStyle/>
        <a:p>
          <a:endParaRPr lang="en-US" b="1"/>
        </a:p>
      </dgm:t>
    </dgm:pt>
    <dgm:pt modelId="{5DBF63AF-4598-4D06-87FC-219E26A5526A}" type="sibTrans" cxnId="{E6BB21F7-45BC-4F3B-BDB8-C5A6D82F36DA}">
      <dgm:prSet/>
      <dgm:spPr>
        <a:ln w="38100"/>
      </dgm:spPr>
      <dgm:t>
        <a:bodyPr/>
        <a:lstStyle/>
        <a:p>
          <a:endParaRPr lang="en-US" b="1"/>
        </a:p>
      </dgm:t>
    </dgm:pt>
    <dgm:pt modelId="{6AE2C634-C1CD-4255-9B6E-9775764E4534}">
      <dgm:prSet phldrT="[Text]"/>
      <dgm:spPr/>
      <dgm:t>
        <a:bodyPr/>
        <a:lstStyle/>
        <a:p>
          <a:r>
            <a:rPr lang="en-US" b="1" dirty="0" smtClean="0"/>
            <a:t>2. Lay out key post-2015 global health challenges and opportunities</a:t>
          </a:r>
          <a:endParaRPr lang="en-US" b="1" dirty="0"/>
        </a:p>
      </dgm:t>
    </dgm:pt>
    <dgm:pt modelId="{31DE5511-7211-4C13-88C8-A8262D8CEF7F}" type="parTrans" cxnId="{B0D34B61-E411-409B-B174-18178A56E18A}">
      <dgm:prSet/>
      <dgm:spPr/>
      <dgm:t>
        <a:bodyPr/>
        <a:lstStyle/>
        <a:p>
          <a:endParaRPr lang="en-US" b="1"/>
        </a:p>
      </dgm:t>
    </dgm:pt>
    <dgm:pt modelId="{A8821CE6-D39A-4AAD-ACE6-B64AE313F71A}" type="sibTrans" cxnId="{B0D34B61-E411-409B-B174-18178A56E18A}">
      <dgm:prSet/>
      <dgm:spPr>
        <a:ln w="38100"/>
      </dgm:spPr>
      <dgm:t>
        <a:bodyPr/>
        <a:lstStyle/>
        <a:p>
          <a:endParaRPr lang="en-US" b="1"/>
        </a:p>
      </dgm:t>
    </dgm:pt>
    <dgm:pt modelId="{C56C4E94-E37F-4873-87B4-7147F3E8CA66}">
      <dgm:prSet phldrT="[Text]"/>
      <dgm:spPr/>
      <dgm:t>
        <a:bodyPr/>
        <a:lstStyle/>
        <a:p>
          <a:r>
            <a:rPr lang="en-US" b="1" dirty="0" smtClean="0"/>
            <a:t>3. Develop new classification of DAH by function</a:t>
          </a:r>
          <a:endParaRPr lang="en-US" b="1" dirty="0"/>
        </a:p>
      </dgm:t>
    </dgm:pt>
    <dgm:pt modelId="{8D7AEB57-71ED-4549-95F4-0D0483E2D5B7}" type="parTrans" cxnId="{5DB351FD-60F5-49EC-BA9B-C04BDF4BD739}">
      <dgm:prSet/>
      <dgm:spPr/>
      <dgm:t>
        <a:bodyPr/>
        <a:lstStyle/>
        <a:p>
          <a:endParaRPr lang="en-US" b="1"/>
        </a:p>
      </dgm:t>
    </dgm:pt>
    <dgm:pt modelId="{FE97F464-E460-4049-A6DC-9472116955E4}" type="sibTrans" cxnId="{5DB351FD-60F5-49EC-BA9B-C04BDF4BD739}">
      <dgm:prSet/>
      <dgm:spPr>
        <a:ln w="38100"/>
      </dgm:spPr>
      <dgm:t>
        <a:bodyPr/>
        <a:lstStyle/>
        <a:p>
          <a:endParaRPr lang="en-US" b="1"/>
        </a:p>
      </dgm:t>
    </dgm:pt>
    <dgm:pt modelId="{668E51A9-5D4C-4E49-B748-5B7F61710FF4}">
      <dgm:prSet phldrT="[Text]"/>
      <dgm:spPr/>
      <dgm:t>
        <a:bodyPr/>
        <a:lstStyle/>
        <a:p>
          <a:r>
            <a:rPr lang="en-US" b="1" dirty="0" smtClean="0"/>
            <a:t>5. Assess Sweden’s strengths &amp; impacts in global health</a:t>
          </a:r>
          <a:endParaRPr lang="en-US" b="1" dirty="0"/>
        </a:p>
      </dgm:t>
    </dgm:pt>
    <dgm:pt modelId="{2BBA753D-2158-4646-975D-97ED8F89EFE8}" type="parTrans" cxnId="{7CA77D4B-2C94-4CCE-BDF5-67D77A81115F}">
      <dgm:prSet/>
      <dgm:spPr/>
      <dgm:t>
        <a:bodyPr/>
        <a:lstStyle/>
        <a:p>
          <a:endParaRPr lang="en-US" b="1"/>
        </a:p>
      </dgm:t>
    </dgm:pt>
    <dgm:pt modelId="{5C019469-93DB-4293-BF62-EB7A4F5A3530}" type="sibTrans" cxnId="{7CA77D4B-2C94-4CCE-BDF5-67D77A81115F}">
      <dgm:prSet/>
      <dgm:spPr>
        <a:ln w="38100"/>
      </dgm:spPr>
      <dgm:t>
        <a:bodyPr/>
        <a:lstStyle/>
        <a:p>
          <a:endParaRPr lang="en-US" b="1"/>
        </a:p>
      </dgm:t>
    </dgm:pt>
    <dgm:pt modelId="{27585D9D-4195-4C82-8D6B-56D33B3D16A4}">
      <dgm:prSet phldrT="[Text]"/>
      <dgm:spPr/>
      <dgm:t>
        <a:bodyPr/>
        <a:lstStyle/>
        <a:p>
          <a:r>
            <a:rPr lang="en-US" b="1" dirty="0" smtClean="0">
              <a:solidFill>
                <a:schemeClr val="bg1"/>
              </a:solidFill>
            </a:rPr>
            <a:t>6. Policy options for Swedish DAH to support </a:t>
          </a:r>
          <a:r>
            <a:rPr lang="en-US" b="1" i="1" dirty="0" smtClean="0">
              <a:solidFill>
                <a:schemeClr val="bg1"/>
              </a:solidFill>
            </a:rPr>
            <a:t>GH2035</a:t>
          </a:r>
          <a:r>
            <a:rPr lang="en-US" b="1" dirty="0" smtClean="0">
              <a:solidFill>
                <a:schemeClr val="bg1"/>
              </a:solidFill>
            </a:rPr>
            <a:t> goals—based on strengths and neglected functions</a:t>
          </a:r>
          <a:endParaRPr lang="en-US" b="1" dirty="0">
            <a:solidFill>
              <a:schemeClr val="bg1"/>
            </a:solidFill>
          </a:endParaRPr>
        </a:p>
      </dgm:t>
    </dgm:pt>
    <dgm:pt modelId="{F33CC4EC-CC42-46FE-B856-FCE6D1C5B9F0}" type="parTrans" cxnId="{23504BA1-762C-4628-AB23-BB9FEAE07B95}">
      <dgm:prSet/>
      <dgm:spPr/>
      <dgm:t>
        <a:bodyPr/>
        <a:lstStyle/>
        <a:p>
          <a:endParaRPr lang="en-US" b="1"/>
        </a:p>
      </dgm:t>
    </dgm:pt>
    <dgm:pt modelId="{19586800-769D-4FEC-BF70-559C3FACBB96}" type="sibTrans" cxnId="{23504BA1-762C-4628-AB23-BB9FEAE07B95}">
      <dgm:prSet/>
      <dgm:spPr/>
      <dgm:t>
        <a:bodyPr/>
        <a:lstStyle/>
        <a:p>
          <a:endParaRPr lang="en-US" b="1"/>
        </a:p>
      </dgm:t>
    </dgm:pt>
    <dgm:pt modelId="{6727F3C0-3F78-4719-A7DE-755327BEF65A}">
      <dgm:prSet/>
      <dgm:spPr/>
      <dgm:t>
        <a:bodyPr/>
        <a:lstStyle/>
        <a:p>
          <a:endParaRPr lang="en-US" b="1"/>
        </a:p>
      </dgm:t>
    </dgm:pt>
    <dgm:pt modelId="{BE8B8162-54B2-423A-A6C8-1A2F9DDB4ABE}" type="parTrans" cxnId="{B8FE1A63-28DB-4B53-B84C-64BF64ABD327}">
      <dgm:prSet/>
      <dgm:spPr/>
      <dgm:t>
        <a:bodyPr/>
        <a:lstStyle/>
        <a:p>
          <a:endParaRPr lang="en-US" b="1"/>
        </a:p>
      </dgm:t>
    </dgm:pt>
    <dgm:pt modelId="{5B5DBEEB-0500-4928-8184-671E84BFC1F4}" type="sibTrans" cxnId="{B8FE1A63-28DB-4B53-B84C-64BF64ABD327}">
      <dgm:prSet/>
      <dgm:spPr>
        <a:ln w="38100"/>
      </dgm:spPr>
      <dgm:t>
        <a:bodyPr/>
        <a:lstStyle/>
        <a:p>
          <a:endParaRPr lang="en-US" b="1"/>
        </a:p>
      </dgm:t>
    </dgm:pt>
    <dgm:pt modelId="{2B7A00C4-B92F-4A3A-8AB2-5EAC57C42BDB}" type="pres">
      <dgm:prSet presAssocID="{1E3C62C2-CD9F-4C67-9EA5-4D973241FBA2}" presName="Name0" presStyleCnt="0">
        <dgm:presLayoutVars>
          <dgm:dir/>
          <dgm:resizeHandles val="exact"/>
        </dgm:presLayoutVars>
      </dgm:prSet>
      <dgm:spPr/>
      <dgm:t>
        <a:bodyPr/>
        <a:lstStyle/>
        <a:p>
          <a:endParaRPr lang="en-US"/>
        </a:p>
      </dgm:t>
    </dgm:pt>
    <dgm:pt modelId="{97DA5FE5-D52C-46B8-800E-68538633792B}" type="pres">
      <dgm:prSet presAssocID="{021A1DFF-DCDD-45B5-9448-0685E10B5C3B}" presName="node" presStyleLbl="node1" presStyleIdx="0" presStyleCnt="6">
        <dgm:presLayoutVars>
          <dgm:bulletEnabled val="1"/>
        </dgm:presLayoutVars>
      </dgm:prSet>
      <dgm:spPr/>
      <dgm:t>
        <a:bodyPr/>
        <a:lstStyle/>
        <a:p>
          <a:endParaRPr lang="en-US"/>
        </a:p>
      </dgm:t>
    </dgm:pt>
    <dgm:pt modelId="{81938ED4-87A3-4933-BE18-AD2095C98376}" type="pres">
      <dgm:prSet presAssocID="{5DBF63AF-4598-4D06-87FC-219E26A5526A}" presName="sibTrans" presStyleLbl="sibTrans1D1" presStyleIdx="0" presStyleCnt="5"/>
      <dgm:spPr/>
      <dgm:t>
        <a:bodyPr/>
        <a:lstStyle/>
        <a:p>
          <a:endParaRPr lang="en-US"/>
        </a:p>
      </dgm:t>
    </dgm:pt>
    <dgm:pt modelId="{C165E124-7468-4951-886F-96E50F92920D}" type="pres">
      <dgm:prSet presAssocID="{5DBF63AF-4598-4D06-87FC-219E26A5526A}" presName="connectorText" presStyleLbl="sibTrans1D1" presStyleIdx="0" presStyleCnt="5"/>
      <dgm:spPr/>
      <dgm:t>
        <a:bodyPr/>
        <a:lstStyle/>
        <a:p>
          <a:endParaRPr lang="en-US"/>
        </a:p>
      </dgm:t>
    </dgm:pt>
    <dgm:pt modelId="{F51A466E-1918-4340-90D3-29BC19DEF728}" type="pres">
      <dgm:prSet presAssocID="{6AE2C634-C1CD-4255-9B6E-9775764E4534}" presName="node" presStyleLbl="node1" presStyleIdx="1" presStyleCnt="6">
        <dgm:presLayoutVars>
          <dgm:bulletEnabled val="1"/>
        </dgm:presLayoutVars>
      </dgm:prSet>
      <dgm:spPr/>
      <dgm:t>
        <a:bodyPr/>
        <a:lstStyle/>
        <a:p>
          <a:endParaRPr lang="en-US"/>
        </a:p>
      </dgm:t>
    </dgm:pt>
    <dgm:pt modelId="{C25D4326-D4BF-455B-A2BB-B2AF64D4C495}" type="pres">
      <dgm:prSet presAssocID="{A8821CE6-D39A-4AAD-ACE6-B64AE313F71A}" presName="sibTrans" presStyleLbl="sibTrans1D1" presStyleIdx="1" presStyleCnt="5"/>
      <dgm:spPr/>
      <dgm:t>
        <a:bodyPr/>
        <a:lstStyle/>
        <a:p>
          <a:endParaRPr lang="en-US"/>
        </a:p>
      </dgm:t>
    </dgm:pt>
    <dgm:pt modelId="{85BB1E9A-F97B-4972-85FA-BD4C71B287A8}" type="pres">
      <dgm:prSet presAssocID="{A8821CE6-D39A-4AAD-ACE6-B64AE313F71A}" presName="connectorText" presStyleLbl="sibTrans1D1" presStyleIdx="1" presStyleCnt="5"/>
      <dgm:spPr/>
      <dgm:t>
        <a:bodyPr/>
        <a:lstStyle/>
        <a:p>
          <a:endParaRPr lang="en-US"/>
        </a:p>
      </dgm:t>
    </dgm:pt>
    <dgm:pt modelId="{C75F71E0-3FB7-4DA9-B84A-8F90A94D5BDC}" type="pres">
      <dgm:prSet presAssocID="{C56C4E94-E37F-4873-87B4-7147F3E8CA66}" presName="node" presStyleLbl="node1" presStyleIdx="2" presStyleCnt="6">
        <dgm:presLayoutVars>
          <dgm:bulletEnabled val="1"/>
        </dgm:presLayoutVars>
      </dgm:prSet>
      <dgm:spPr/>
      <dgm:t>
        <a:bodyPr/>
        <a:lstStyle/>
        <a:p>
          <a:endParaRPr lang="en-US"/>
        </a:p>
      </dgm:t>
    </dgm:pt>
    <dgm:pt modelId="{EC1858DD-EE0C-4BBA-96ED-EA49FDD95E8B}" type="pres">
      <dgm:prSet presAssocID="{FE97F464-E460-4049-A6DC-9472116955E4}" presName="sibTrans" presStyleLbl="sibTrans1D1" presStyleIdx="2" presStyleCnt="5"/>
      <dgm:spPr/>
      <dgm:t>
        <a:bodyPr/>
        <a:lstStyle/>
        <a:p>
          <a:endParaRPr lang="en-US"/>
        </a:p>
      </dgm:t>
    </dgm:pt>
    <dgm:pt modelId="{60F61DC0-4C7E-4294-87BA-AE652EFDD874}" type="pres">
      <dgm:prSet presAssocID="{FE97F464-E460-4049-A6DC-9472116955E4}" presName="connectorText" presStyleLbl="sibTrans1D1" presStyleIdx="2" presStyleCnt="5"/>
      <dgm:spPr/>
      <dgm:t>
        <a:bodyPr/>
        <a:lstStyle/>
        <a:p>
          <a:endParaRPr lang="en-US"/>
        </a:p>
      </dgm:t>
    </dgm:pt>
    <dgm:pt modelId="{5482CBCA-92EB-4A12-A8EC-83F43D6F04A9}" type="pres">
      <dgm:prSet presAssocID="{6727F3C0-3F78-4719-A7DE-755327BEF65A}" presName="node" presStyleLbl="node1" presStyleIdx="3" presStyleCnt="6">
        <dgm:presLayoutVars>
          <dgm:bulletEnabled val="1"/>
        </dgm:presLayoutVars>
      </dgm:prSet>
      <dgm:spPr/>
      <dgm:t>
        <a:bodyPr/>
        <a:lstStyle/>
        <a:p>
          <a:endParaRPr lang="en-US"/>
        </a:p>
      </dgm:t>
    </dgm:pt>
    <dgm:pt modelId="{BDE36CF5-01A0-43A7-A99E-930F7BE6C652}" type="pres">
      <dgm:prSet presAssocID="{5B5DBEEB-0500-4928-8184-671E84BFC1F4}" presName="sibTrans" presStyleLbl="sibTrans1D1" presStyleIdx="3" presStyleCnt="5"/>
      <dgm:spPr/>
      <dgm:t>
        <a:bodyPr/>
        <a:lstStyle/>
        <a:p>
          <a:endParaRPr lang="en-US"/>
        </a:p>
      </dgm:t>
    </dgm:pt>
    <dgm:pt modelId="{BF8189B9-2246-4C02-9A4E-C9F81A077674}" type="pres">
      <dgm:prSet presAssocID="{5B5DBEEB-0500-4928-8184-671E84BFC1F4}" presName="connectorText" presStyleLbl="sibTrans1D1" presStyleIdx="3" presStyleCnt="5"/>
      <dgm:spPr/>
      <dgm:t>
        <a:bodyPr/>
        <a:lstStyle/>
        <a:p>
          <a:endParaRPr lang="en-US"/>
        </a:p>
      </dgm:t>
    </dgm:pt>
    <dgm:pt modelId="{B0939418-6120-4A72-A1B1-48FB8F8E75D2}" type="pres">
      <dgm:prSet presAssocID="{668E51A9-5D4C-4E49-B748-5B7F61710FF4}" presName="node" presStyleLbl="node1" presStyleIdx="4" presStyleCnt="6">
        <dgm:presLayoutVars>
          <dgm:bulletEnabled val="1"/>
        </dgm:presLayoutVars>
      </dgm:prSet>
      <dgm:spPr/>
      <dgm:t>
        <a:bodyPr/>
        <a:lstStyle/>
        <a:p>
          <a:endParaRPr lang="en-US"/>
        </a:p>
      </dgm:t>
    </dgm:pt>
    <dgm:pt modelId="{0654E1FA-BE6B-4E5C-8BBF-72F142814CBE}" type="pres">
      <dgm:prSet presAssocID="{5C019469-93DB-4293-BF62-EB7A4F5A3530}" presName="sibTrans" presStyleLbl="sibTrans1D1" presStyleIdx="4" presStyleCnt="5"/>
      <dgm:spPr/>
      <dgm:t>
        <a:bodyPr/>
        <a:lstStyle/>
        <a:p>
          <a:endParaRPr lang="en-US"/>
        </a:p>
      </dgm:t>
    </dgm:pt>
    <dgm:pt modelId="{5C2896DE-C1A3-457B-89B0-FFBB2B710D3C}" type="pres">
      <dgm:prSet presAssocID="{5C019469-93DB-4293-BF62-EB7A4F5A3530}" presName="connectorText" presStyleLbl="sibTrans1D1" presStyleIdx="4" presStyleCnt="5"/>
      <dgm:spPr/>
      <dgm:t>
        <a:bodyPr/>
        <a:lstStyle/>
        <a:p>
          <a:endParaRPr lang="en-US"/>
        </a:p>
      </dgm:t>
    </dgm:pt>
    <dgm:pt modelId="{0907965E-08B8-4EC3-B6C7-A0DEE27EA391}" type="pres">
      <dgm:prSet presAssocID="{27585D9D-4195-4C82-8D6B-56D33B3D16A4}" presName="node" presStyleLbl="node1" presStyleIdx="5" presStyleCnt="6">
        <dgm:presLayoutVars>
          <dgm:bulletEnabled val="1"/>
        </dgm:presLayoutVars>
      </dgm:prSet>
      <dgm:spPr/>
      <dgm:t>
        <a:bodyPr/>
        <a:lstStyle/>
        <a:p>
          <a:endParaRPr lang="en-US"/>
        </a:p>
      </dgm:t>
    </dgm:pt>
  </dgm:ptLst>
  <dgm:cxnLst>
    <dgm:cxn modelId="{2F9A9A1B-C017-4178-961E-B719087A2974}" type="presOf" srcId="{A8821CE6-D39A-4AAD-ACE6-B64AE313F71A}" destId="{C25D4326-D4BF-455B-A2BB-B2AF64D4C495}" srcOrd="0" destOrd="0" presId="urn:microsoft.com/office/officeart/2005/8/layout/bProcess3"/>
    <dgm:cxn modelId="{3D571D1D-05BE-4F9A-893E-23D0FCEAFE66}" type="presOf" srcId="{FE97F464-E460-4049-A6DC-9472116955E4}" destId="{EC1858DD-EE0C-4BBA-96ED-EA49FDD95E8B}" srcOrd="0" destOrd="0" presId="urn:microsoft.com/office/officeart/2005/8/layout/bProcess3"/>
    <dgm:cxn modelId="{DF004D06-22E1-448D-8576-6FD9ADFE3850}" type="presOf" srcId="{668E51A9-5D4C-4E49-B748-5B7F61710FF4}" destId="{B0939418-6120-4A72-A1B1-48FB8F8E75D2}" srcOrd="0" destOrd="0" presId="urn:microsoft.com/office/officeart/2005/8/layout/bProcess3"/>
    <dgm:cxn modelId="{2C0A7854-46B0-4ADE-8D6D-2867A7991736}" type="presOf" srcId="{5B5DBEEB-0500-4928-8184-671E84BFC1F4}" destId="{BF8189B9-2246-4C02-9A4E-C9F81A077674}" srcOrd="1" destOrd="0" presId="urn:microsoft.com/office/officeart/2005/8/layout/bProcess3"/>
    <dgm:cxn modelId="{FD9E9A9D-C0FB-4434-A8A8-A53AEBE014F6}" type="presOf" srcId="{5DBF63AF-4598-4D06-87FC-219E26A5526A}" destId="{81938ED4-87A3-4933-BE18-AD2095C98376}" srcOrd="0" destOrd="0" presId="urn:microsoft.com/office/officeart/2005/8/layout/bProcess3"/>
    <dgm:cxn modelId="{23504BA1-762C-4628-AB23-BB9FEAE07B95}" srcId="{1E3C62C2-CD9F-4C67-9EA5-4D973241FBA2}" destId="{27585D9D-4195-4C82-8D6B-56D33B3D16A4}" srcOrd="5" destOrd="0" parTransId="{F33CC4EC-CC42-46FE-B856-FCE6D1C5B9F0}" sibTransId="{19586800-769D-4FEC-BF70-559C3FACBB96}"/>
    <dgm:cxn modelId="{CCEAB120-7AA2-4F58-B5A6-2079E472CFA8}" type="presOf" srcId="{FE97F464-E460-4049-A6DC-9472116955E4}" destId="{60F61DC0-4C7E-4294-87BA-AE652EFDD874}" srcOrd="1" destOrd="0" presId="urn:microsoft.com/office/officeart/2005/8/layout/bProcess3"/>
    <dgm:cxn modelId="{96D4854B-4862-4FE1-AEC3-BCCF835A1C8C}" type="presOf" srcId="{5DBF63AF-4598-4D06-87FC-219E26A5526A}" destId="{C165E124-7468-4951-886F-96E50F92920D}" srcOrd="1" destOrd="0" presId="urn:microsoft.com/office/officeart/2005/8/layout/bProcess3"/>
    <dgm:cxn modelId="{7CA77D4B-2C94-4CCE-BDF5-67D77A81115F}" srcId="{1E3C62C2-CD9F-4C67-9EA5-4D973241FBA2}" destId="{668E51A9-5D4C-4E49-B748-5B7F61710FF4}" srcOrd="4" destOrd="0" parTransId="{2BBA753D-2158-4646-975D-97ED8F89EFE8}" sibTransId="{5C019469-93DB-4293-BF62-EB7A4F5A3530}"/>
    <dgm:cxn modelId="{376DA80E-98F8-418C-8128-6AE807BAFA83}" type="presOf" srcId="{1E3C62C2-CD9F-4C67-9EA5-4D973241FBA2}" destId="{2B7A00C4-B92F-4A3A-8AB2-5EAC57C42BDB}" srcOrd="0" destOrd="0" presId="urn:microsoft.com/office/officeart/2005/8/layout/bProcess3"/>
    <dgm:cxn modelId="{5DB351FD-60F5-49EC-BA9B-C04BDF4BD739}" srcId="{1E3C62C2-CD9F-4C67-9EA5-4D973241FBA2}" destId="{C56C4E94-E37F-4873-87B4-7147F3E8CA66}" srcOrd="2" destOrd="0" parTransId="{8D7AEB57-71ED-4549-95F4-0D0483E2D5B7}" sibTransId="{FE97F464-E460-4049-A6DC-9472116955E4}"/>
    <dgm:cxn modelId="{B8FE1A63-28DB-4B53-B84C-64BF64ABD327}" srcId="{1E3C62C2-CD9F-4C67-9EA5-4D973241FBA2}" destId="{6727F3C0-3F78-4719-A7DE-755327BEF65A}" srcOrd="3" destOrd="0" parTransId="{BE8B8162-54B2-423A-A6C8-1A2F9DDB4ABE}" sibTransId="{5B5DBEEB-0500-4928-8184-671E84BFC1F4}"/>
    <dgm:cxn modelId="{CA3FDB17-72B6-40FB-9AD2-704F8FFDAFE8}" type="presOf" srcId="{5C019469-93DB-4293-BF62-EB7A4F5A3530}" destId="{5C2896DE-C1A3-457B-89B0-FFBB2B710D3C}" srcOrd="1" destOrd="0" presId="urn:microsoft.com/office/officeart/2005/8/layout/bProcess3"/>
    <dgm:cxn modelId="{10CF9461-434F-4969-9541-8A0CE88B2635}" type="presOf" srcId="{5B5DBEEB-0500-4928-8184-671E84BFC1F4}" destId="{BDE36CF5-01A0-43A7-A99E-930F7BE6C652}" srcOrd="0" destOrd="0" presId="urn:microsoft.com/office/officeart/2005/8/layout/bProcess3"/>
    <dgm:cxn modelId="{B0D34B61-E411-409B-B174-18178A56E18A}" srcId="{1E3C62C2-CD9F-4C67-9EA5-4D973241FBA2}" destId="{6AE2C634-C1CD-4255-9B6E-9775764E4534}" srcOrd="1" destOrd="0" parTransId="{31DE5511-7211-4C13-88C8-A8262D8CEF7F}" sibTransId="{A8821CE6-D39A-4AAD-ACE6-B64AE313F71A}"/>
    <dgm:cxn modelId="{ADBC5E4D-81C3-4CBD-8CB9-0FA5DDD8BE9D}" type="presOf" srcId="{C56C4E94-E37F-4873-87B4-7147F3E8CA66}" destId="{C75F71E0-3FB7-4DA9-B84A-8F90A94D5BDC}" srcOrd="0" destOrd="0" presId="urn:microsoft.com/office/officeart/2005/8/layout/bProcess3"/>
    <dgm:cxn modelId="{7A447AA5-36C8-4DC6-BFA2-57DFB6E62736}" type="presOf" srcId="{021A1DFF-DCDD-45B5-9448-0685E10B5C3B}" destId="{97DA5FE5-D52C-46B8-800E-68538633792B}" srcOrd="0" destOrd="0" presId="urn:microsoft.com/office/officeart/2005/8/layout/bProcess3"/>
    <dgm:cxn modelId="{E6BB21F7-45BC-4F3B-BDB8-C5A6D82F36DA}" srcId="{1E3C62C2-CD9F-4C67-9EA5-4D973241FBA2}" destId="{021A1DFF-DCDD-45B5-9448-0685E10B5C3B}" srcOrd="0" destOrd="0" parTransId="{2F57F095-2D5F-48CD-8F87-6A04F4A8967E}" sibTransId="{5DBF63AF-4598-4D06-87FC-219E26A5526A}"/>
    <dgm:cxn modelId="{278B0FD0-BFAF-4AE2-817E-5D0640A82BB5}" type="presOf" srcId="{A8821CE6-D39A-4AAD-ACE6-B64AE313F71A}" destId="{85BB1E9A-F97B-4972-85FA-BD4C71B287A8}" srcOrd="1" destOrd="0" presId="urn:microsoft.com/office/officeart/2005/8/layout/bProcess3"/>
    <dgm:cxn modelId="{5350C85C-1BA3-4C3E-9898-3D9253E6845D}" type="presOf" srcId="{6AE2C634-C1CD-4255-9B6E-9775764E4534}" destId="{F51A466E-1918-4340-90D3-29BC19DEF728}" srcOrd="0" destOrd="0" presId="urn:microsoft.com/office/officeart/2005/8/layout/bProcess3"/>
    <dgm:cxn modelId="{4AFD6B2E-206D-4EDC-86A8-9A98553C6B41}" type="presOf" srcId="{27585D9D-4195-4C82-8D6B-56D33B3D16A4}" destId="{0907965E-08B8-4EC3-B6C7-A0DEE27EA391}" srcOrd="0" destOrd="0" presId="urn:microsoft.com/office/officeart/2005/8/layout/bProcess3"/>
    <dgm:cxn modelId="{613754F7-2666-4001-B899-3B969BEB8A15}" type="presOf" srcId="{5C019469-93DB-4293-BF62-EB7A4F5A3530}" destId="{0654E1FA-BE6B-4E5C-8BBF-72F142814CBE}" srcOrd="0" destOrd="0" presId="urn:microsoft.com/office/officeart/2005/8/layout/bProcess3"/>
    <dgm:cxn modelId="{230CBF35-CCFC-4118-89D6-300B763DE5E7}" type="presOf" srcId="{6727F3C0-3F78-4719-A7DE-755327BEF65A}" destId="{5482CBCA-92EB-4A12-A8EC-83F43D6F04A9}" srcOrd="0" destOrd="0" presId="urn:microsoft.com/office/officeart/2005/8/layout/bProcess3"/>
    <dgm:cxn modelId="{EE810BAE-6DA1-4E33-8439-D09ED68E1DCD}" type="presParOf" srcId="{2B7A00C4-B92F-4A3A-8AB2-5EAC57C42BDB}" destId="{97DA5FE5-D52C-46B8-800E-68538633792B}" srcOrd="0" destOrd="0" presId="urn:microsoft.com/office/officeart/2005/8/layout/bProcess3"/>
    <dgm:cxn modelId="{85B766A1-606B-429B-AB4E-32E9452A876D}" type="presParOf" srcId="{2B7A00C4-B92F-4A3A-8AB2-5EAC57C42BDB}" destId="{81938ED4-87A3-4933-BE18-AD2095C98376}" srcOrd="1" destOrd="0" presId="urn:microsoft.com/office/officeart/2005/8/layout/bProcess3"/>
    <dgm:cxn modelId="{0AA52CEA-56A0-49D3-8A2F-F588209C42BB}" type="presParOf" srcId="{81938ED4-87A3-4933-BE18-AD2095C98376}" destId="{C165E124-7468-4951-886F-96E50F92920D}" srcOrd="0" destOrd="0" presId="urn:microsoft.com/office/officeart/2005/8/layout/bProcess3"/>
    <dgm:cxn modelId="{F3E5F1ED-82F4-4E68-B903-1D1E2C3D4F71}" type="presParOf" srcId="{2B7A00C4-B92F-4A3A-8AB2-5EAC57C42BDB}" destId="{F51A466E-1918-4340-90D3-29BC19DEF728}" srcOrd="2" destOrd="0" presId="urn:microsoft.com/office/officeart/2005/8/layout/bProcess3"/>
    <dgm:cxn modelId="{9BA7098A-222A-44EA-875F-10859DEE02F5}" type="presParOf" srcId="{2B7A00C4-B92F-4A3A-8AB2-5EAC57C42BDB}" destId="{C25D4326-D4BF-455B-A2BB-B2AF64D4C495}" srcOrd="3" destOrd="0" presId="urn:microsoft.com/office/officeart/2005/8/layout/bProcess3"/>
    <dgm:cxn modelId="{0B049D84-2005-4B82-9841-7ACF217F58FA}" type="presParOf" srcId="{C25D4326-D4BF-455B-A2BB-B2AF64D4C495}" destId="{85BB1E9A-F97B-4972-85FA-BD4C71B287A8}" srcOrd="0" destOrd="0" presId="urn:microsoft.com/office/officeart/2005/8/layout/bProcess3"/>
    <dgm:cxn modelId="{7E82C83E-8E0B-4F16-A542-A74D251B55C3}" type="presParOf" srcId="{2B7A00C4-B92F-4A3A-8AB2-5EAC57C42BDB}" destId="{C75F71E0-3FB7-4DA9-B84A-8F90A94D5BDC}" srcOrd="4" destOrd="0" presId="urn:microsoft.com/office/officeart/2005/8/layout/bProcess3"/>
    <dgm:cxn modelId="{18F2D6AE-DE6E-4E79-92F4-AE06898AAA84}" type="presParOf" srcId="{2B7A00C4-B92F-4A3A-8AB2-5EAC57C42BDB}" destId="{EC1858DD-EE0C-4BBA-96ED-EA49FDD95E8B}" srcOrd="5" destOrd="0" presId="urn:microsoft.com/office/officeart/2005/8/layout/bProcess3"/>
    <dgm:cxn modelId="{54A3A4C7-61A6-4342-96EB-F5855CBF2AEE}" type="presParOf" srcId="{EC1858DD-EE0C-4BBA-96ED-EA49FDD95E8B}" destId="{60F61DC0-4C7E-4294-87BA-AE652EFDD874}" srcOrd="0" destOrd="0" presId="urn:microsoft.com/office/officeart/2005/8/layout/bProcess3"/>
    <dgm:cxn modelId="{BCFBEC2F-4FEC-46B8-8CE7-B13FDAD11BC0}" type="presParOf" srcId="{2B7A00C4-B92F-4A3A-8AB2-5EAC57C42BDB}" destId="{5482CBCA-92EB-4A12-A8EC-83F43D6F04A9}" srcOrd="6" destOrd="0" presId="urn:microsoft.com/office/officeart/2005/8/layout/bProcess3"/>
    <dgm:cxn modelId="{2707B6F4-CE26-4D25-A4FE-CC8DB8B199C3}" type="presParOf" srcId="{2B7A00C4-B92F-4A3A-8AB2-5EAC57C42BDB}" destId="{BDE36CF5-01A0-43A7-A99E-930F7BE6C652}" srcOrd="7" destOrd="0" presId="urn:microsoft.com/office/officeart/2005/8/layout/bProcess3"/>
    <dgm:cxn modelId="{B9BB0DCB-DE24-4689-B7E5-E2762E87A820}" type="presParOf" srcId="{BDE36CF5-01A0-43A7-A99E-930F7BE6C652}" destId="{BF8189B9-2246-4C02-9A4E-C9F81A077674}" srcOrd="0" destOrd="0" presId="urn:microsoft.com/office/officeart/2005/8/layout/bProcess3"/>
    <dgm:cxn modelId="{4324D509-948D-4CA6-8067-00F36E5EF539}" type="presParOf" srcId="{2B7A00C4-B92F-4A3A-8AB2-5EAC57C42BDB}" destId="{B0939418-6120-4A72-A1B1-48FB8F8E75D2}" srcOrd="8" destOrd="0" presId="urn:microsoft.com/office/officeart/2005/8/layout/bProcess3"/>
    <dgm:cxn modelId="{3FB7DA59-B07C-42D2-905B-27CE53664711}" type="presParOf" srcId="{2B7A00C4-B92F-4A3A-8AB2-5EAC57C42BDB}" destId="{0654E1FA-BE6B-4E5C-8BBF-72F142814CBE}" srcOrd="9" destOrd="0" presId="urn:microsoft.com/office/officeart/2005/8/layout/bProcess3"/>
    <dgm:cxn modelId="{4FC851DB-0F89-42DD-86B2-01CABC4C4781}" type="presParOf" srcId="{0654E1FA-BE6B-4E5C-8BBF-72F142814CBE}" destId="{5C2896DE-C1A3-457B-89B0-FFBB2B710D3C}" srcOrd="0" destOrd="0" presId="urn:microsoft.com/office/officeart/2005/8/layout/bProcess3"/>
    <dgm:cxn modelId="{32253329-894B-48EC-BABF-3F9C655B31B6}" type="presParOf" srcId="{2B7A00C4-B92F-4A3A-8AB2-5EAC57C42BDB}" destId="{0907965E-08B8-4EC3-B6C7-A0DEE27EA39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8ED4-87A3-4933-BE18-AD2095C98376}">
      <dsp:nvSpPr>
        <dsp:cNvPr id="0" name=""/>
        <dsp:cNvSpPr/>
      </dsp:nvSpPr>
      <dsp:spPr>
        <a:xfrm>
          <a:off x="3605515" y="684663"/>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727594"/>
        <a:ext cx="27888" cy="5577"/>
      </dsp:txXfrm>
    </dsp:sp>
    <dsp:sp modelId="{97DA5FE5-D52C-46B8-800E-68538633792B}">
      <dsp:nvSpPr>
        <dsp:cNvPr id="0" name=""/>
        <dsp:cNvSpPr/>
      </dsp:nvSpPr>
      <dsp:spPr>
        <a:xfrm>
          <a:off x="1182235"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1. Summarize </a:t>
          </a:r>
          <a:r>
            <a:rPr lang="en-US" sz="1700" b="1" i="1" kern="1200" dirty="0" smtClean="0"/>
            <a:t>GH2035 </a:t>
          </a:r>
          <a:r>
            <a:rPr lang="en-US" sz="1700" b="1" kern="1200" dirty="0" smtClean="0"/>
            <a:t>and implications for DAH</a:t>
          </a:r>
          <a:endParaRPr lang="en-US" sz="1700" b="1" kern="1200" dirty="0"/>
        </a:p>
      </dsp:txBody>
      <dsp:txXfrm>
        <a:off x="1182235" y="2859"/>
        <a:ext cx="2425079" cy="1455047"/>
      </dsp:txXfrm>
    </dsp:sp>
    <dsp:sp modelId="{C25D4326-D4BF-455B-A2BB-B2AF64D4C495}">
      <dsp:nvSpPr>
        <dsp:cNvPr id="0" name=""/>
        <dsp:cNvSpPr/>
      </dsp:nvSpPr>
      <dsp:spPr>
        <a:xfrm>
          <a:off x="2394775" y="1456107"/>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1716903"/>
        <a:ext cx="151727" cy="5577"/>
      </dsp:txXfrm>
    </dsp:sp>
    <dsp:sp modelId="{F51A466E-1918-4340-90D3-29BC19DEF728}">
      <dsp:nvSpPr>
        <dsp:cNvPr id="0" name=""/>
        <dsp:cNvSpPr/>
      </dsp:nvSpPr>
      <dsp:spPr>
        <a:xfrm>
          <a:off x="4165084"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2. Lay out key post-2015 global health challenges and opportunities</a:t>
          </a:r>
          <a:endParaRPr lang="en-US" sz="1700" b="1" kern="1200" dirty="0"/>
        </a:p>
      </dsp:txBody>
      <dsp:txXfrm>
        <a:off x="4165084" y="2859"/>
        <a:ext cx="2425079" cy="1455047"/>
      </dsp:txXfrm>
    </dsp:sp>
    <dsp:sp modelId="{EC1858DD-EE0C-4BBA-96ED-EA49FDD95E8B}">
      <dsp:nvSpPr>
        <dsp:cNvPr id="0" name=""/>
        <dsp:cNvSpPr/>
      </dsp:nvSpPr>
      <dsp:spPr>
        <a:xfrm>
          <a:off x="3605515" y="2697480"/>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2740411"/>
        <a:ext cx="27888" cy="5577"/>
      </dsp:txXfrm>
    </dsp:sp>
    <dsp:sp modelId="{C75F71E0-3FB7-4DA9-B84A-8F90A94D5BDC}">
      <dsp:nvSpPr>
        <dsp:cNvPr id="0" name=""/>
        <dsp:cNvSpPr/>
      </dsp:nvSpPr>
      <dsp:spPr>
        <a:xfrm>
          <a:off x="1182235"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3. Develop new classification of DAH by function</a:t>
          </a:r>
          <a:endParaRPr lang="en-US" sz="1700" b="1" kern="1200" dirty="0"/>
        </a:p>
      </dsp:txBody>
      <dsp:txXfrm>
        <a:off x="1182235" y="2015676"/>
        <a:ext cx="2425079" cy="1455047"/>
      </dsp:txXfrm>
    </dsp:sp>
    <dsp:sp modelId="{BDE36CF5-01A0-43A7-A99E-930F7BE6C652}">
      <dsp:nvSpPr>
        <dsp:cNvPr id="0" name=""/>
        <dsp:cNvSpPr/>
      </dsp:nvSpPr>
      <dsp:spPr>
        <a:xfrm>
          <a:off x="2394775" y="3468923"/>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3729719"/>
        <a:ext cx="151727" cy="5577"/>
      </dsp:txXfrm>
    </dsp:sp>
    <dsp:sp modelId="{5482CBCA-92EB-4A12-A8EC-83F43D6F04A9}">
      <dsp:nvSpPr>
        <dsp:cNvPr id="0" name=""/>
        <dsp:cNvSpPr/>
      </dsp:nvSpPr>
      <dsp:spPr>
        <a:xfrm>
          <a:off x="4165084"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a:p>
      </dsp:txBody>
      <dsp:txXfrm>
        <a:off x="4165084" y="2015676"/>
        <a:ext cx="2425079" cy="1455047"/>
      </dsp:txXfrm>
    </dsp:sp>
    <dsp:sp modelId="{0654E1FA-BE6B-4E5C-8BBF-72F142814CBE}">
      <dsp:nvSpPr>
        <dsp:cNvPr id="0" name=""/>
        <dsp:cNvSpPr/>
      </dsp:nvSpPr>
      <dsp:spPr>
        <a:xfrm>
          <a:off x="3605515" y="4710296"/>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4753227"/>
        <a:ext cx="27888" cy="5577"/>
      </dsp:txXfrm>
    </dsp:sp>
    <dsp:sp modelId="{B0939418-6120-4A72-A1B1-48FB8F8E75D2}">
      <dsp:nvSpPr>
        <dsp:cNvPr id="0" name=""/>
        <dsp:cNvSpPr/>
      </dsp:nvSpPr>
      <dsp:spPr>
        <a:xfrm>
          <a:off x="1182235"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5. Assess Sweden’s strengths &amp; impacts in global health</a:t>
          </a:r>
          <a:endParaRPr lang="en-US" sz="1700" b="1" kern="1200" dirty="0"/>
        </a:p>
      </dsp:txBody>
      <dsp:txXfrm>
        <a:off x="1182235" y="4028492"/>
        <a:ext cx="2425079" cy="1455047"/>
      </dsp:txXfrm>
    </dsp:sp>
    <dsp:sp modelId="{0907965E-08B8-4EC3-B6C7-A0DEE27EA391}">
      <dsp:nvSpPr>
        <dsp:cNvPr id="0" name=""/>
        <dsp:cNvSpPr/>
      </dsp:nvSpPr>
      <dsp:spPr>
        <a:xfrm>
          <a:off x="4165084"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6. Policy options for Swedish DAH to support </a:t>
          </a:r>
          <a:r>
            <a:rPr lang="en-US" sz="1700" b="1" i="1" kern="1200" dirty="0" smtClean="0">
              <a:solidFill>
                <a:schemeClr val="bg1"/>
              </a:solidFill>
            </a:rPr>
            <a:t>GH2035</a:t>
          </a:r>
          <a:r>
            <a:rPr lang="en-US" sz="1700" b="1" kern="1200" dirty="0" smtClean="0">
              <a:solidFill>
                <a:schemeClr val="bg1"/>
              </a:solidFill>
            </a:rPr>
            <a:t> goals—based on strengths and neglected functions</a:t>
          </a:r>
          <a:endParaRPr lang="en-US" sz="1700" b="1" kern="1200" dirty="0">
            <a:solidFill>
              <a:schemeClr val="bg1"/>
            </a:solidFill>
          </a:endParaRPr>
        </a:p>
      </dsp:txBody>
      <dsp:txXfrm>
        <a:off x="4165084" y="4028492"/>
        <a:ext cx="2425079" cy="14550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8ED4-87A3-4933-BE18-AD2095C98376}">
      <dsp:nvSpPr>
        <dsp:cNvPr id="0" name=""/>
        <dsp:cNvSpPr/>
      </dsp:nvSpPr>
      <dsp:spPr>
        <a:xfrm>
          <a:off x="3605515" y="684663"/>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727594"/>
        <a:ext cx="27888" cy="5577"/>
      </dsp:txXfrm>
    </dsp:sp>
    <dsp:sp modelId="{97DA5FE5-D52C-46B8-800E-68538633792B}">
      <dsp:nvSpPr>
        <dsp:cNvPr id="0" name=""/>
        <dsp:cNvSpPr/>
      </dsp:nvSpPr>
      <dsp:spPr>
        <a:xfrm>
          <a:off x="1182235"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1. Summarize </a:t>
          </a:r>
          <a:r>
            <a:rPr lang="en-US" sz="1700" b="1" i="1" kern="1200" dirty="0" smtClean="0"/>
            <a:t>GH2035 </a:t>
          </a:r>
          <a:r>
            <a:rPr lang="en-US" sz="1700" b="1" kern="1200" dirty="0" smtClean="0"/>
            <a:t>and implications for DAH</a:t>
          </a:r>
          <a:endParaRPr lang="en-US" sz="1700" b="1" kern="1200" dirty="0"/>
        </a:p>
      </dsp:txBody>
      <dsp:txXfrm>
        <a:off x="1182235" y="2859"/>
        <a:ext cx="2425079" cy="1455047"/>
      </dsp:txXfrm>
    </dsp:sp>
    <dsp:sp modelId="{C25D4326-D4BF-455B-A2BB-B2AF64D4C495}">
      <dsp:nvSpPr>
        <dsp:cNvPr id="0" name=""/>
        <dsp:cNvSpPr/>
      </dsp:nvSpPr>
      <dsp:spPr>
        <a:xfrm>
          <a:off x="2394775" y="1456107"/>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1716903"/>
        <a:ext cx="151727" cy="5577"/>
      </dsp:txXfrm>
    </dsp:sp>
    <dsp:sp modelId="{F51A466E-1918-4340-90D3-29BC19DEF728}">
      <dsp:nvSpPr>
        <dsp:cNvPr id="0" name=""/>
        <dsp:cNvSpPr/>
      </dsp:nvSpPr>
      <dsp:spPr>
        <a:xfrm>
          <a:off x="4165084"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2. Lay out key post-2015 global health challenges and opportunities</a:t>
          </a:r>
          <a:endParaRPr lang="en-US" sz="1700" b="1" kern="1200" dirty="0"/>
        </a:p>
      </dsp:txBody>
      <dsp:txXfrm>
        <a:off x="4165084" y="2859"/>
        <a:ext cx="2425079" cy="1455047"/>
      </dsp:txXfrm>
    </dsp:sp>
    <dsp:sp modelId="{EC1858DD-EE0C-4BBA-96ED-EA49FDD95E8B}">
      <dsp:nvSpPr>
        <dsp:cNvPr id="0" name=""/>
        <dsp:cNvSpPr/>
      </dsp:nvSpPr>
      <dsp:spPr>
        <a:xfrm>
          <a:off x="3605515" y="2697480"/>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2740411"/>
        <a:ext cx="27888" cy="5577"/>
      </dsp:txXfrm>
    </dsp:sp>
    <dsp:sp modelId="{C75F71E0-3FB7-4DA9-B84A-8F90A94D5BDC}">
      <dsp:nvSpPr>
        <dsp:cNvPr id="0" name=""/>
        <dsp:cNvSpPr/>
      </dsp:nvSpPr>
      <dsp:spPr>
        <a:xfrm>
          <a:off x="1182235"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3. Develop new classification of DAH by function</a:t>
          </a:r>
          <a:endParaRPr lang="en-US" sz="1700" b="1" kern="1200" dirty="0"/>
        </a:p>
      </dsp:txBody>
      <dsp:txXfrm>
        <a:off x="1182235" y="2015676"/>
        <a:ext cx="2425079" cy="1455047"/>
      </dsp:txXfrm>
    </dsp:sp>
    <dsp:sp modelId="{BDE36CF5-01A0-43A7-A99E-930F7BE6C652}">
      <dsp:nvSpPr>
        <dsp:cNvPr id="0" name=""/>
        <dsp:cNvSpPr/>
      </dsp:nvSpPr>
      <dsp:spPr>
        <a:xfrm>
          <a:off x="2394775" y="3468923"/>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3729719"/>
        <a:ext cx="151727" cy="5577"/>
      </dsp:txXfrm>
    </dsp:sp>
    <dsp:sp modelId="{5482CBCA-92EB-4A12-A8EC-83F43D6F04A9}">
      <dsp:nvSpPr>
        <dsp:cNvPr id="0" name=""/>
        <dsp:cNvSpPr/>
      </dsp:nvSpPr>
      <dsp:spPr>
        <a:xfrm>
          <a:off x="4165084" y="2015676"/>
          <a:ext cx="2425079" cy="1455047"/>
        </a:xfrm>
        <a:prstGeom prst="rect">
          <a:avLst/>
        </a:prstGeom>
        <a:solidFill>
          <a:schemeClr val="accent1">
            <a:hueOff val="0"/>
            <a:satOff val="0"/>
            <a:lumOff val="0"/>
            <a:alphaOff val="0"/>
          </a:schemeClr>
        </a:solidFill>
        <a:ln w="762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a:p>
      </dsp:txBody>
      <dsp:txXfrm>
        <a:off x="4165084" y="2015676"/>
        <a:ext cx="2425079" cy="1455047"/>
      </dsp:txXfrm>
    </dsp:sp>
    <dsp:sp modelId="{0654E1FA-BE6B-4E5C-8BBF-72F142814CBE}">
      <dsp:nvSpPr>
        <dsp:cNvPr id="0" name=""/>
        <dsp:cNvSpPr/>
      </dsp:nvSpPr>
      <dsp:spPr>
        <a:xfrm>
          <a:off x="3605515" y="4710296"/>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4753227"/>
        <a:ext cx="27888" cy="5577"/>
      </dsp:txXfrm>
    </dsp:sp>
    <dsp:sp modelId="{B0939418-6120-4A72-A1B1-48FB8F8E75D2}">
      <dsp:nvSpPr>
        <dsp:cNvPr id="0" name=""/>
        <dsp:cNvSpPr/>
      </dsp:nvSpPr>
      <dsp:spPr>
        <a:xfrm>
          <a:off x="1182235"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5. Assess Sweden’s strengths &amp; impacts in global health</a:t>
          </a:r>
          <a:endParaRPr lang="en-US" sz="1700" b="1" kern="1200" dirty="0"/>
        </a:p>
      </dsp:txBody>
      <dsp:txXfrm>
        <a:off x="1182235" y="4028492"/>
        <a:ext cx="2425079" cy="1455047"/>
      </dsp:txXfrm>
    </dsp:sp>
    <dsp:sp modelId="{0907965E-08B8-4EC3-B6C7-A0DEE27EA391}">
      <dsp:nvSpPr>
        <dsp:cNvPr id="0" name=""/>
        <dsp:cNvSpPr/>
      </dsp:nvSpPr>
      <dsp:spPr>
        <a:xfrm>
          <a:off x="4165084"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6. Policy options for Swedish DAH to support </a:t>
          </a:r>
          <a:r>
            <a:rPr lang="en-US" sz="1700" b="1" i="1" kern="1200" dirty="0" smtClean="0">
              <a:solidFill>
                <a:schemeClr val="bg1"/>
              </a:solidFill>
            </a:rPr>
            <a:t>GH2035</a:t>
          </a:r>
          <a:r>
            <a:rPr lang="en-US" sz="1700" b="1" kern="1200" dirty="0" smtClean="0">
              <a:solidFill>
                <a:schemeClr val="bg1"/>
              </a:solidFill>
            </a:rPr>
            <a:t> goals—based on strengths and neglected functions</a:t>
          </a:r>
          <a:endParaRPr lang="en-US" sz="1700" b="1" kern="1200" dirty="0">
            <a:solidFill>
              <a:schemeClr val="bg1"/>
            </a:solidFill>
          </a:endParaRPr>
        </a:p>
      </dsp:txBody>
      <dsp:txXfrm>
        <a:off x="4165084" y="4028492"/>
        <a:ext cx="2425079" cy="14550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8ED4-87A3-4933-BE18-AD2095C98376}">
      <dsp:nvSpPr>
        <dsp:cNvPr id="0" name=""/>
        <dsp:cNvSpPr/>
      </dsp:nvSpPr>
      <dsp:spPr>
        <a:xfrm>
          <a:off x="3605515" y="684663"/>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727594"/>
        <a:ext cx="27888" cy="5577"/>
      </dsp:txXfrm>
    </dsp:sp>
    <dsp:sp modelId="{97DA5FE5-D52C-46B8-800E-68538633792B}">
      <dsp:nvSpPr>
        <dsp:cNvPr id="0" name=""/>
        <dsp:cNvSpPr/>
      </dsp:nvSpPr>
      <dsp:spPr>
        <a:xfrm>
          <a:off x="1182235"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1. Summarize </a:t>
          </a:r>
          <a:r>
            <a:rPr lang="en-US" sz="1700" b="1" i="1" kern="1200" dirty="0" smtClean="0"/>
            <a:t>GH2035 </a:t>
          </a:r>
          <a:r>
            <a:rPr lang="en-US" sz="1700" b="1" kern="1200" dirty="0" smtClean="0"/>
            <a:t>goals and implications for DAH</a:t>
          </a:r>
          <a:endParaRPr lang="en-US" sz="1700" b="1" kern="1200" dirty="0"/>
        </a:p>
      </dsp:txBody>
      <dsp:txXfrm>
        <a:off x="1182235" y="2859"/>
        <a:ext cx="2425079" cy="1455047"/>
      </dsp:txXfrm>
    </dsp:sp>
    <dsp:sp modelId="{C25D4326-D4BF-455B-A2BB-B2AF64D4C495}">
      <dsp:nvSpPr>
        <dsp:cNvPr id="0" name=""/>
        <dsp:cNvSpPr/>
      </dsp:nvSpPr>
      <dsp:spPr>
        <a:xfrm>
          <a:off x="2394775" y="1456107"/>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1716903"/>
        <a:ext cx="151727" cy="5577"/>
      </dsp:txXfrm>
    </dsp:sp>
    <dsp:sp modelId="{F51A466E-1918-4340-90D3-29BC19DEF728}">
      <dsp:nvSpPr>
        <dsp:cNvPr id="0" name=""/>
        <dsp:cNvSpPr/>
      </dsp:nvSpPr>
      <dsp:spPr>
        <a:xfrm>
          <a:off x="4165084"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2. Lay out key post-2015 global health challenges and opportunities</a:t>
          </a:r>
          <a:endParaRPr lang="en-US" sz="1700" b="1" kern="1200" dirty="0"/>
        </a:p>
      </dsp:txBody>
      <dsp:txXfrm>
        <a:off x="4165084" y="2859"/>
        <a:ext cx="2425079" cy="1455047"/>
      </dsp:txXfrm>
    </dsp:sp>
    <dsp:sp modelId="{EC1858DD-EE0C-4BBA-96ED-EA49FDD95E8B}">
      <dsp:nvSpPr>
        <dsp:cNvPr id="0" name=""/>
        <dsp:cNvSpPr/>
      </dsp:nvSpPr>
      <dsp:spPr>
        <a:xfrm>
          <a:off x="3605515" y="2697480"/>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2740411"/>
        <a:ext cx="27888" cy="5577"/>
      </dsp:txXfrm>
    </dsp:sp>
    <dsp:sp modelId="{C75F71E0-3FB7-4DA9-B84A-8F90A94D5BDC}">
      <dsp:nvSpPr>
        <dsp:cNvPr id="0" name=""/>
        <dsp:cNvSpPr/>
      </dsp:nvSpPr>
      <dsp:spPr>
        <a:xfrm>
          <a:off x="1182235"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3. Develop new classification of DAH by function</a:t>
          </a:r>
          <a:endParaRPr lang="en-US" sz="1700" b="1" kern="1200" dirty="0"/>
        </a:p>
      </dsp:txBody>
      <dsp:txXfrm>
        <a:off x="1182235" y="2015676"/>
        <a:ext cx="2425079" cy="1455047"/>
      </dsp:txXfrm>
    </dsp:sp>
    <dsp:sp modelId="{BDE36CF5-01A0-43A7-A99E-930F7BE6C652}">
      <dsp:nvSpPr>
        <dsp:cNvPr id="0" name=""/>
        <dsp:cNvSpPr/>
      </dsp:nvSpPr>
      <dsp:spPr>
        <a:xfrm>
          <a:off x="2394775" y="3468923"/>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3729719"/>
        <a:ext cx="151727" cy="5577"/>
      </dsp:txXfrm>
    </dsp:sp>
    <dsp:sp modelId="{5482CBCA-92EB-4A12-A8EC-83F43D6F04A9}">
      <dsp:nvSpPr>
        <dsp:cNvPr id="0" name=""/>
        <dsp:cNvSpPr/>
      </dsp:nvSpPr>
      <dsp:spPr>
        <a:xfrm>
          <a:off x="4165084"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a:p>
      </dsp:txBody>
      <dsp:txXfrm>
        <a:off x="4165084" y="2015676"/>
        <a:ext cx="2425079" cy="1455047"/>
      </dsp:txXfrm>
    </dsp:sp>
    <dsp:sp modelId="{0654E1FA-BE6B-4E5C-8BBF-72F142814CBE}">
      <dsp:nvSpPr>
        <dsp:cNvPr id="0" name=""/>
        <dsp:cNvSpPr/>
      </dsp:nvSpPr>
      <dsp:spPr>
        <a:xfrm>
          <a:off x="3605515" y="4710296"/>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4753227"/>
        <a:ext cx="27888" cy="5577"/>
      </dsp:txXfrm>
    </dsp:sp>
    <dsp:sp modelId="{B0939418-6120-4A72-A1B1-48FB8F8E75D2}">
      <dsp:nvSpPr>
        <dsp:cNvPr id="0" name=""/>
        <dsp:cNvSpPr/>
      </dsp:nvSpPr>
      <dsp:spPr>
        <a:xfrm>
          <a:off x="1182235"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5. Assess Sweden’s strengths &amp; impacts in global health</a:t>
          </a:r>
          <a:endParaRPr lang="en-US" sz="1700" b="1" kern="1200" dirty="0"/>
        </a:p>
      </dsp:txBody>
      <dsp:txXfrm>
        <a:off x="1182235" y="4028492"/>
        <a:ext cx="2425079" cy="1455047"/>
      </dsp:txXfrm>
    </dsp:sp>
    <dsp:sp modelId="{0907965E-08B8-4EC3-B6C7-A0DEE27EA391}">
      <dsp:nvSpPr>
        <dsp:cNvPr id="0" name=""/>
        <dsp:cNvSpPr/>
      </dsp:nvSpPr>
      <dsp:spPr>
        <a:xfrm>
          <a:off x="4165084"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6. Policy options for Swedish DAH to support </a:t>
          </a:r>
          <a:r>
            <a:rPr lang="en-US" sz="1700" b="1" i="1" kern="1200" dirty="0" smtClean="0">
              <a:solidFill>
                <a:schemeClr val="bg1"/>
              </a:solidFill>
            </a:rPr>
            <a:t>GH2035</a:t>
          </a:r>
          <a:r>
            <a:rPr lang="en-US" sz="1700" b="1" kern="1200" dirty="0" smtClean="0">
              <a:solidFill>
                <a:schemeClr val="bg1"/>
              </a:solidFill>
            </a:rPr>
            <a:t> goals—based on strengths and neglected functions</a:t>
          </a:r>
          <a:endParaRPr lang="en-US" sz="1700" b="1" kern="1200" dirty="0">
            <a:solidFill>
              <a:schemeClr val="bg1"/>
            </a:solidFill>
          </a:endParaRPr>
        </a:p>
      </dsp:txBody>
      <dsp:txXfrm>
        <a:off x="4165084" y="4028492"/>
        <a:ext cx="2425079" cy="14550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8ED4-87A3-4933-BE18-AD2095C98376}">
      <dsp:nvSpPr>
        <dsp:cNvPr id="0" name=""/>
        <dsp:cNvSpPr/>
      </dsp:nvSpPr>
      <dsp:spPr>
        <a:xfrm>
          <a:off x="3605515" y="684663"/>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727594"/>
        <a:ext cx="27888" cy="5577"/>
      </dsp:txXfrm>
    </dsp:sp>
    <dsp:sp modelId="{97DA5FE5-D52C-46B8-800E-68538633792B}">
      <dsp:nvSpPr>
        <dsp:cNvPr id="0" name=""/>
        <dsp:cNvSpPr/>
      </dsp:nvSpPr>
      <dsp:spPr>
        <a:xfrm>
          <a:off x="1182235"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1. Summarize </a:t>
          </a:r>
          <a:r>
            <a:rPr lang="en-US" sz="1700" b="1" i="1" kern="1200" dirty="0" smtClean="0"/>
            <a:t>GH2035 </a:t>
          </a:r>
          <a:r>
            <a:rPr lang="en-US" sz="1700" b="1" i="0" kern="1200" dirty="0" smtClean="0"/>
            <a:t>goals </a:t>
          </a:r>
          <a:r>
            <a:rPr lang="en-US" sz="1700" b="1" kern="1200" dirty="0" smtClean="0"/>
            <a:t>and implications for DAH</a:t>
          </a:r>
          <a:endParaRPr lang="en-US" sz="1700" b="1" kern="1200" dirty="0"/>
        </a:p>
      </dsp:txBody>
      <dsp:txXfrm>
        <a:off x="1182235" y="2859"/>
        <a:ext cx="2425079" cy="1455047"/>
      </dsp:txXfrm>
    </dsp:sp>
    <dsp:sp modelId="{C25D4326-D4BF-455B-A2BB-B2AF64D4C495}">
      <dsp:nvSpPr>
        <dsp:cNvPr id="0" name=""/>
        <dsp:cNvSpPr/>
      </dsp:nvSpPr>
      <dsp:spPr>
        <a:xfrm>
          <a:off x="2394775" y="1456107"/>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1716903"/>
        <a:ext cx="151727" cy="5577"/>
      </dsp:txXfrm>
    </dsp:sp>
    <dsp:sp modelId="{F51A466E-1918-4340-90D3-29BC19DEF728}">
      <dsp:nvSpPr>
        <dsp:cNvPr id="0" name=""/>
        <dsp:cNvSpPr/>
      </dsp:nvSpPr>
      <dsp:spPr>
        <a:xfrm>
          <a:off x="4165084"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2. Lay out key post-2015 global health challenges and opportunities</a:t>
          </a:r>
          <a:endParaRPr lang="en-US" sz="1700" b="1" kern="1200" dirty="0"/>
        </a:p>
      </dsp:txBody>
      <dsp:txXfrm>
        <a:off x="4165084" y="2859"/>
        <a:ext cx="2425079" cy="1455047"/>
      </dsp:txXfrm>
    </dsp:sp>
    <dsp:sp modelId="{EC1858DD-EE0C-4BBA-96ED-EA49FDD95E8B}">
      <dsp:nvSpPr>
        <dsp:cNvPr id="0" name=""/>
        <dsp:cNvSpPr/>
      </dsp:nvSpPr>
      <dsp:spPr>
        <a:xfrm>
          <a:off x="3605515" y="2697480"/>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2740411"/>
        <a:ext cx="27888" cy="5577"/>
      </dsp:txXfrm>
    </dsp:sp>
    <dsp:sp modelId="{C75F71E0-3FB7-4DA9-B84A-8F90A94D5BDC}">
      <dsp:nvSpPr>
        <dsp:cNvPr id="0" name=""/>
        <dsp:cNvSpPr/>
      </dsp:nvSpPr>
      <dsp:spPr>
        <a:xfrm>
          <a:off x="1182235"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3. Develop new classification of DAH by function</a:t>
          </a:r>
          <a:endParaRPr lang="en-US" sz="1700" b="1" kern="1200" dirty="0"/>
        </a:p>
      </dsp:txBody>
      <dsp:txXfrm>
        <a:off x="1182235" y="2015676"/>
        <a:ext cx="2425079" cy="1455047"/>
      </dsp:txXfrm>
    </dsp:sp>
    <dsp:sp modelId="{BDE36CF5-01A0-43A7-A99E-930F7BE6C652}">
      <dsp:nvSpPr>
        <dsp:cNvPr id="0" name=""/>
        <dsp:cNvSpPr/>
      </dsp:nvSpPr>
      <dsp:spPr>
        <a:xfrm>
          <a:off x="2394775" y="3468923"/>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3729719"/>
        <a:ext cx="151727" cy="5577"/>
      </dsp:txXfrm>
    </dsp:sp>
    <dsp:sp modelId="{5482CBCA-92EB-4A12-A8EC-83F43D6F04A9}">
      <dsp:nvSpPr>
        <dsp:cNvPr id="0" name=""/>
        <dsp:cNvSpPr/>
      </dsp:nvSpPr>
      <dsp:spPr>
        <a:xfrm>
          <a:off x="4165084"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a:p>
      </dsp:txBody>
      <dsp:txXfrm>
        <a:off x="4165084" y="2015676"/>
        <a:ext cx="2425079" cy="1455047"/>
      </dsp:txXfrm>
    </dsp:sp>
    <dsp:sp modelId="{0654E1FA-BE6B-4E5C-8BBF-72F142814CBE}">
      <dsp:nvSpPr>
        <dsp:cNvPr id="0" name=""/>
        <dsp:cNvSpPr/>
      </dsp:nvSpPr>
      <dsp:spPr>
        <a:xfrm>
          <a:off x="3605515" y="4710296"/>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4753227"/>
        <a:ext cx="27888" cy="5577"/>
      </dsp:txXfrm>
    </dsp:sp>
    <dsp:sp modelId="{B0939418-6120-4A72-A1B1-48FB8F8E75D2}">
      <dsp:nvSpPr>
        <dsp:cNvPr id="0" name=""/>
        <dsp:cNvSpPr/>
      </dsp:nvSpPr>
      <dsp:spPr>
        <a:xfrm>
          <a:off x="1182235" y="4028492"/>
          <a:ext cx="2425079" cy="1455047"/>
        </a:xfrm>
        <a:prstGeom prst="rect">
          <a:avLst/>
        </a:prstGeom>
        <a:solidFill>
          <a:schemeClr val="accent1">
            <a:hueOff val="0"/>
            <a:satOff val="0"/>
            <a:lumOff val="0"/>
            <a:alphaOff val="0"/>
          </a:schemeClr>
        </a:solidFill>
        <a:ln w="762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5. Assess Sweden’s strengths &amp; impacts in global health</a:t>
          </a:r>
          <a:endParaRPr lang="en-US" sz="1700" b="1" kern="1200" dirty="0"/>
        </a:p>
      </dsp:txBody>
      <dsp:txXfrm>
        <a:off x="1182235" y="4028492"/>
        <a:ext cx="2425079" cy="1455047"/>
      </dsp:txXfrm>
    </dsp:sp>
    <dsp:sp modelId="{0907965E-08B8-4EC3-B6C7-A0DEE27EA391}">
      <dsp:nvSpPr>
        <dsp:cNvPr id="0" name=""/>
        <dsp:cNvSpPr/>
      </dsp:nvSpPr>
      <dsp:spPr>
        <a:xfrm>
          <a:off x="4165084"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6. Policy options for Swedish DAH to support </a:t>
          </a:r>
          <a:r>
            <a:rPr lang="en-US" sz="1700" b="1" i="1" kern="1200" dirty="0" smtClean="0">
              <a:solidFill>
                <a:schemeClr val="bg1"/>
              </a:solidFill>
            </a:rPr>
            <a:t>GH2035</a:t>
          </a:r>
          <a:r>
            <a:rPr lang="en-US" sz="1700" b="1" kern="1200" dirty="0" smtClean="0">
              <a:solidFill>
                <a:schemeClr val="bg1"/>
              </a:solidFill>
            </a:rPr>
            <a:t> goals—based on strengths and neglected functions</a:t>
          </a:r>
          <a:endParaRPr lang="en-US" sz="1700" b="1" kern="1200" dirty="0">
            <a:solidFill>
              <a:schemeClr val="bg1"/>
            </a:solidFill>
          </a:endParaRPr>
        </a:p>
      </dsp:txBody>
      <dsp:txXfrm>
        <a:off x="4165084" y="4028492"/>
        <a:ext cx="2425079" cy="14550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56714-157F-B544-AD6F-D9B3605CA782}">
      <dsp:nvSpPr>
        <dsp:cNvPr id="0" name=""/>
        <dsp:cNvSpPr/>
      </dsp:nvSpPr>
      <dsp:spPr>
        <a:xfrm>
          <a:off x="942206" y="279269"/>
          <a:ext cx="2761113" cy="1778186"/>
        </a:xfrm>
        <a:prstGeom prst="bracketPair">
          <a:avLst/>
        </a:prstGeom>
        <a:solidFill>
          <a:srgbClr val="FFFFFF"/>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Sexual and reproductive health and rights, including family planning and safe abortion</a:t>
          </a:r>
          <a:endParaRPr lang="en-US" sz="1800" kern="1200" dirty="0">
            <a:solidFill>
              <a:schemeClr val="tx1"/>
            </a:solidFill>
          </a:endParaRPr>
        </a:p>
      </dsp:txBody>
      <dsp:txXfrm>
        <a:off x="1029010" y="366073"/>
        <a:ext cx="2587505" cy="1604578"/>
      </dsp:txXfrm>
    </dsp:sp>
    <dsp:sp modelId="{C58EA50F-9731-FE4F-B13C-167A30F16A04}">
      <dsp:nvSpPr>
        <dsp:cNvPr id="0" name=""/>
        <dsp:cNvSpPr/>
      </dsp:nvSpPr>
      <dsp:spPr>
        <a:xfrm>
          <a:off x="4526280" y="279269"/>
          <a:ext cx="2761113" cy="1778186"/>
        </a:xfrm>
        <a:prstGeom prst="bracketPair">
          <a:avLst/>
        </a:prstGeom>
        <a:solidFill>
          <a:srgbClr val="FFFFFF"/>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Midwifery, e.g. major support to UNFPA for midwifery programs</a:t>
          </a:r>
          <a:endParaRPr lang="en-US" sz="1800" kern="1200" dirty="0">
            <a:solidFill>
              <a:schemeClr val="tx1"/>
            </a:solidFill>
          </a:endParaRPr>
        </a:p>
      </dsp:txBody>
      <dsp:txXfrm>
        <a:off x="4613084" y="366073"/>
        <a:ext cx="2587505" cy="1604578"/>
      </dsp:txXfrm>
    </dsp:sp>
    <dsp:sp modelId="{1060F2DA-3A55-C14D-94FC-0A9447BFA144}">
      <dsp:nvSpPr>
        <dsp:cNvPr id="0" name=""/>
        <dsp:cNvSpPr/>
      </dsp:nvSpPr>
      <dsp:spPr>
        <a:xfrm>
          <a:off x="942206" y="2491764"/>
          <a:ext cx="2761113" cy="1778186"/>
        </a:xfrm>
        <a:prstGeom prst="bracketPair">
          <a:avLst/>
        </a:prstGeom>
        <a:solidFill>
          <a:srgbClr val="FFFFFF"/>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n-US" sz="1800" i="0" kern="1200" dirty="0">
            <a:solidFill>
              <a:schemeClr val="tx1"/>
            </a:solidFill>
          </a:endParaRPr>
        </a:p>
      </dsp:txBody>
      <dsp:txXfrm>
        <a:off x="1029010" y="2578568"/>
        <a:ext cx="2587505" cy="1604578"/>
      </dsp:txXfrm>
    </dsp:sp>
    <dsp:sp modelId="{5D76DB88-35F2-8F47-82B3-AA5E6BA55671}">
      <dsp:nvSpPr>
        <dsp:cNvPr id="0" name=""/>
        <dsp:cNvSpPr/>
      </dsp:nvSpPr>
      <dsp:spPr>
        <a:xfrm>
          <a:off x="4526280" y="2491764"/>
          <a:ext cx="2761113" cy="1778186"/>
        </a:xfrm>
        <a:prstGeom prst="bracketPair">
          <a:avLst/>
        </a:prstGeom>
        <a:solidFill>
          <a:srgbClr val="FFFFFF"/>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Growing reputation and expertise on NCDs and injuries, including road traffic safety</a:t>
          </a:r>
          <a:endParaRPr lang="en-US" sz="1800" kern="1200" dirty="0">
            <a:solidFill>
              <a:schemeClr val="tx1"/>
            </a:solidFill>
          </a:endParaRPr>
        </a:p>
      </dsp:txBody>
      <dsp:txXfrm>
        <a:off x="4613084" y="2578568"/>
        <a:ext cx="2587505" cy="16045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8ED4-87A3-4933-BE18-AD2095C98376}">
      <dsp:nvSpPr>
        <dsp:cNvPr id="0" name=""/>
        <dsp:cNvSpPr/>
      </dsp:nvSpPr>
      <dsp:spPr>
        <a:xfrm>
          <a:off x="3605515" y="684663"/>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727594"/>
        <a:ext cx="27888" cy="5577"/>
      </dsp:txXfrm>
    </dsp:sp>
    <dsp:sp modelId="{97DA5FE5-D52C-46B8-800E-68538633792B}">
      <dsp:nvSpPr>
        <dsp:cNvPr id="0" name=""/>
        <dsp:cNvSpPr/>
      </dsp:nvSpPr>
      <dsp:spPr>
        <a:xfrm>
          <a:off x="1182235"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1. Summarize </a:t>
          </a:r>
          <a:r>
            <a:rPr lang="en-US" sz="1700" b="1" i="1" kern="1200" dirty="0" smtClean="0"/>
            <a:t>GH2035 </a:t>
          </a:r>
          <a:r>
            <a:rPr lang="en-US" sz="1700" b="1" kern="1200" dirty="0" smtClean="0"/>
            <a:t>and implications for DAH</a:t>
          </a:r>
          <a:endParaRPr lang="en-US" sz="1700" b="1" kern="1200" dirty="0"/>
        </a:p>
      </dsp:txBody>
      <dsp:txXfrm>
        <a:off x="1182235" y="2859"/>
        <a:ext cx="2425079" cy="1455047"/>
      </dsp:txXfrm>
    </dsp:sp>
    <dsp:sp modelId="{C25D4326-D4BF-455B-A2BB-B2AF64D4C495}">
      <dsp:nvSpPr>
        <dsp:cNvPr id="0" name=""/>
        <dsp:cNvSpPr/>
      </dsp:nvSpPr>
      <dsp:spPr>
        <a:xfrm>
          <a:off x="2394775" y="1456107"/>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1716903"/>
        <a:ext cx="151727" cy="5577"/>
      </dsp:txXfrm>
    </dsp:sp>
    <dsp:sp modelId="{F51A466E-1918-4340-90D3-29BC19DEF728}">
      <dsp:nvSpPr>
        <dsp:cNvPr id="0" name=""/>
        <dsp:cNvSpPr/>
      </dsp:nvSpPr>
      <dsp:spPr>
        <a:xfrm>
          <a:off x="4165084"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2. Lay out key post-2015 global health challenges and opportunities</a:t>
          </a:r>
          <a:endParaRPr lang="en-US" sz="1700" b="1" kern="1200" dirty="0"/>
        </a:p>
      </dsp:txBody>
      <dsp:txXfrm>
        <a:off x="4165084" y="2859"/>
        <a:ext cx="2425079" cy="1455047"/>
      </dsp:txXfrm>
    </dsp:sp>
    <dsp:sp modelId="{EC1858DD-EE0C-4BBA-96ED-EA49FDD95E8B}">
      <dsp:nvSpPr>
        <dsp:cNvPr id="0" name=""/>
        <dsp:cNvSpPr/>
      </dsp:nvSpPr>
      <dsp:spPr>
        <a:xfrm>
          <a:off x="3605515" y="2697480"/>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2740411"/>
        <a:ext cx="27888" cy="5577"/>
      </dsp:txXfrm>
    </dsp:sp>
    <dsp:sp modelId="{C75F71E0-3FB7-4DA9-B84A-8F90A94D5BDC}">
      <dsp:nvSpPr>
        <dsp:cNvPr id="0" name=""/>
        <dsp:cNvSpPr/>
      </dsp:nvSpPr>
      <dsp:spPr>
        <a:xfrm>
          <a:off x="1182235"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3. Develop new classification of DAH by function</a:t>
          </a:r>
          <a:endParaRPr lang="en-US" sz="1700" b="1" kern="1200" dirty="0"/>
        </a:p>
      </dsp:txBody>
      <dsp:txXfrm>
        <a:off x="1182235" y="2015676"/>
        <a:ext cx="2425079" cy="1455047"/>
      </dsp:txXfrm>
    </dsp:sp>
    <dsp:sp modelId="{BDE36CF5-01A0-43A7-A99E-930F7BE6C652}">
      <dsp:nvSpPr>
        <dsp:cNvPr id="0" name=""/>
        <dsp:cNvSpPr/>
      </dsp:nvSpPr>
      <dsp:spPr>
        <a:xfrm>
          <a:off x="2394775" y="3468923"/>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3729719"/>
        <a:ext cx="151727" cy="5577"/>
      </dsp:txXfrm>
    </dsp:sp>
    <dsp:sp modelId="{5482CBCA-92EB-4A12-A8EC-83F43D6F04A9}">
      <dsp:nvSpPr>
        <dsp:cNvPr id="0" name=""/>
        <dsp:cNvSpPr/>
      </dsp:nvSpPr>
      <dsp:spPr>
        <a:xfrm>
          <a:off x="4165084"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a:p>
      </dsp:txBody>
      <dsp:txXfrm>
        <a:off x="4165084" y="2015676"/>
        <a:ext cx="2425079" cy="1455047"/>
      </dsp:txXfrm>
    </dsp:sp>
    <dsp:sp modelId="{0654E1FA-BE6B-4E5C-8BBF-72F142814CBE}">
      <dsp:nvSpPr>
        <dsp:cNvPr id="0" name=""/>
        <dsp:cNvSpPr/>
      </dsp:nvSpPr>
      <dsp:spPr>
        <a:xfrm>
          <a:off x="3605515" y="4710296"/>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4753227"/>
        <a:ext cx="27888" cy="5577"/>
      </dsp:txXfrm>
    </dsp:sp>
    <dsp:sp modelId="{B0939418-6120-4A72-A1B1-48FB8F8E75D2}">
      <dsp:nvSpPr>
        <dsp:cNvPr id="0" name=""/>
        <dsp:cNvSpPr/>
      </dsp:nvSpPr>
      <dsp:spPr>
        <a:xfrm>
          <a:off x="1182235"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5. Assess Sweden’s strengths &amp; impacts in global health</a:t>
          </a:r>
          <a:endParaRPr lang="en-US" sz="1700" b="1" kern="1200" dirty="0"/>
        </a:p>
      </dsp:txBody>
      <dsp:txXfrm>
        <a:off x="1182235" y="4028492"/>
        <a:ext cx="2425079" cy="1455047"/>
      </dsp:txXfrm>
    </dsp:sp>
    <dsp:sp modelId="{0907965E-08B8-4EC3-B6C7-A0DEE27EA391}">
      <dsp:nvSpPr>
        <dsp:cNvPr id="0" name=""/>
        <dsp:cNvSpPr/>
      </dsp:nvSpPr>
      <dsp:spPr>
        <a:xfrm>
          <a:off x="4165084"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6. Policy options for Swedish DAH to support </a:t>
          </a:r>
          <a:r>
            <a:rPr lang="en-US" sz="1700" b="1" i="1" kern="1200" dirty="0" smtClean="0">
              <a:solidFill>
                <a:schemeClr val="bg1"/>
              </a:solidFill>
            </a:rPr>
            <a:t>GH2035</a:t>
          </a:r>
          <a:r>
            <a:rPr lang="en-US" sz="1700" b="1" kern="1200" dirty="0" smtClean="0">
              <a:solidFill>
                <a:schemeClr val="bg1"/>
              </a:solidFill>
            </a:rPr>
            <a:t> goals—based on strengths and neglected functions</a:t>
          </a:r>
          <a:endParaRPr lang="en-US" sz="1700" b="1" kern="1200" dirty="0">
            <a:solidFill>
              <a:schemeClr val="bg1"/>
            </a:solidFill>
          </a:endParaRPr>
        </a:p>
      </dsp:txBody>
      <dsp:txXfrm>
        <a:off x="4165084" y="4028492"/>
        <a:ext cx="2425079" cy="14550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8ED4-87A3-4933-BE18-AD2095C98376}">
      <dsp:nvSpPr>
        <dsp:cNvPr id="0" name=""/>
        <dsp:cNvSpPr/>
      </dsp:nvSpPr>
      <dsp:spPr>
        <a:xfrm>
          <a:off x="3605515" y="684663"/>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727594"/>
        <a:ext cx="27888" cy="5577"/>
      </dsp:txXfrm>
    </dsp:sp>
    <dsp:sp modelId="{97DA5FE5-D52C-46B8-800E-68538633792B}">
      <dsp:nvSpPr>
        <dsp:cNvPr id="0" name=""/>
        <dsp:cNvSpPr/>
      </dsp:nvSpPr>
      <dsp:spPr>
        <a:xfrm>
          <a:off x="1182235"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1. Summarize </a:t>
          </a:r>
          <a:r>
            <a:rPr lang="en-US" sz="1700" b="1" i="1" kern="1200" dirty="0" smtClean="0"/>
            <a:t>GH2035 </a:t>
          </a:r>
          <a:r>
            <a:rPr lang="en-US" sz="1700" b="1" kern="1200" dirty="0" smtClean="0"/>
            <a:t>and implications for DAH</a:t>
          </a:r>
          <a:endParaRPr lang="en-US" sz="1700" b="1" kern="1200" dirty="0"/>
        </a:p>
      </dsp:txBody>
      <dsp:txXfrm>
        <a:off x="1182235" y="2859"/>
        <a:ext cx="2425079" cy="1455047"/>
      </dsp:txXfrm>
    </dsp:sp>
    <dsp:sp modelId="{C25D4326-D4BF-455B-A2BB-B2AF64D4C495}">
      <dsp:nvSpPr>
        <dsp:cNvPr id="0" name=""/>
        <dsp:cNvSpPr/>
      </dsp:nvSpPr>
      <dsp:spPr>
        <a:xfrm>
          <a:off x="2394775" y="1456107"/>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1716903"/>
        <a:ext cx="151727" cy="5577"/>
      </dsp:txXfrm>
    </dsp:sp>
    <dsp:sp modelId="{F51A466E-1918-4340-90D3-29BC19DEF728}">
      <dsp:nvSpPr>
        <dsp:cNvPr id="0" name=""/>
        <dsp:cNvSpPr/>
      </dsp:nvSpPr>
      <dsp:spPr>
        <a:xfrm>
          <a:off x="4165084"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2. Lay out key post-2015 global health challenges and opportunities</a:t>
          </a:r>
          <a:endParaRPr lang="en-US" sz="1700" b="1" kern="1200" dirty="0"/>
        </a:p>
      </dsp:txBody>
      <dsp:txXfrm>
        <a:off x="4165084" y="2859"/>
        <a:ext cx="2425079" cy="1455047"/>
      </dsp:txXfrm>
    </dsp:sp>
    <dsp:sp modelId="{EC1858DD-EE0C-4BBA-96ED-EA49FDD95E8B}">
      <dsp:nvSpPr>
        <dsp:cNvPr id="0" name=""/>
        <dsp:cNvSpPr/>
      </dsp:nvSpPr>
      <dsp:spPr>
        <a:xfrm>
          <a:off x="3605515" y="2697480"/>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2740411"/>
        <a:ext cx="27888" cy="5577"/>
      </dsp:txXfrm>
    </dsp:sp>
    <dsp:sp modelId="{C75F71E0-3FB7-4DA9-B84A-8F90A94D5BDC}">
      <dsp:nvSpPr>
        <dsp:cNvPr id="0" name=""/>
        <dsp:cNvSpPr/>
      </dsp:nvSpPr>
      <dsp:spPr>
        <a:xfrm>
          <a:off x="1182235"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3. Develop new classification of DAH by function</a:t>
          </a:r>
          <a:endParaRPr lang="en-US" sz="1700" b="1" kern="1200" dirty="0"/>
        </a:p>
      </dsp:txBody>
      <dsp:txXfrm>
        <a:off x="1182235" y="2015676"/>
        <a:ext cx="2425079" cy="1455047"/>
      </dsp:txXfrm>
    </dsp:sp>
    <dsp:sp modelId="{BDE36CF5-01A0-43A7-A99E-930F7BE6C652}">
      <dsp:nvSpPr>
        <dsp:cNvPr id="0" name=""/>
        <dsp:cNvSpPr/>
      </dsp:nvSpPr>
      <dsp:spPr>
        <a:xfrm>
          <a:off x="2394775" y="3468923"/>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3729719"/>
        <a:ext cx="151727" cy="5577"/>
      </dsp:txXfrm>
    </dsp:sp>
    <dsp:sp modelId="{5482CBCA-92EB-4A12-A8EC-83F43D6F04A9}">
      <dsp:nvSpPr>
        <dsp:cNvPr id="0" name=""/>
        <dsp:cNvSpPr/>
      </dsp:nvSpPr>
      <dsp:spPr>
        <a:xfrm>
          <a:off x="4165084"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a:p>
      </dsp:txBody>
      <dsp:txXfrm>
        <a:off x="4165084" y="2015676"/>
        <a:ext cx="2425079" cy="1455047"/>
      </dsp:txXfrm>
    </dsp:sp>
    <dsp:sp modelId="{0654E1FA-BE6B-4E5C-8BBF-72F142814CBE}">
      <dsp:nvSpPr>
        <dsp:cNvPr id="0" name=""/>
        <dsp:cNvSpPr/>
      </dsp:nvSpPr>
      <dsp:spPr>
        <a:xfrm>
          <a:off x="3605515" y="4710296"/>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4753227"/>
        <a:ext cx="27888" cy="5577"/>
      </dsp:txXfrm>
    </dsp:sp>
    <dsp:sp modelId="{B0939418-6120-4A72-A1B1-48FB8F8E75D2}">
      <dsp:nvSpPr>
        <dsp:cNvPr id="0" name=""/>
        <dsp:cNvSpPr/>
      </dsp:nvSpPr>
      <dsp:spPr>
        <a:xfrm>
          <a:off x="1182235"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5. Assess Sweden’s strengths &amp; impacts in global health</a:t>
          </a:r>
          <a:endParaRPr lang="en-US" sz="1700" b="1" kern="1200" dirty="0"/>
        </a:p>
      </dsp:txBody>
      <dsp:txXfrm>
        <a:off x="1182235" y="4028492"/>
        <a:ext cx="2425079" cy="1455047"/>
      </dsp:txXfrm>
    </dsp:sp>
    <dsp:sp modelId="{0907965E-08B8-4EC3-B6C7-A0DEE27EA391}">
      <dsp:nvSpPr>
        <dsp:cNvPr id="0" name=""/>
        <dsp:cNvSpPr/>
      </dsp:nvSpPr>
      <dsp:spPr>
        <a:xfrm>
          <a:off x="4165084" y="4028492"/>
          <a:ext cx="2425079" cy="1455047"/>
        </a:xfrm>
        <a:prstGeom prst="rect">
          <a:avLst/>
        </a:prstGeom>
        <a:solidFill>
          <a:schemeClr val="accent1">
            <a:hueOff val="0"/>
            <a:satOff val="0"/>
            <a:lumOff val="0"/>
            <a:alphaOff val="0"/>
          </a:schemeClr>
        </a:solidFill>
        <a:ln w="5715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6. Policy options for Swedish DAH to support </a:t>
          </a:r>
          <a:r>
            <a:rPr lang="en-US" sz="1700" b="1" i="1" kern="1200" dirty="0" smtClean="0">
              <a:solidFill>
                <a:schemeClr val="bg1"/>
              </a:solidFill>
            </a:rPr>
            <a:t>GH2035</a:t>
          </a:r>
          <a:r>
            <a:rPr lang="en-US" sz="1700" b="1" kern="1200" dirty="0" smtClean="0">
              <a:solidFill>
                <a:schemeClr val="bg1"/>
              </a:solidFill>
            </a:rPr>
            <a:t> goals—based on strengths and neglected functions</a:t>
          </a:r>
          <a:endParaRPr lang="en-US" sz="1700" b="1" kern="1200" dirty="0">
            <a:solidFill>
              <a:schemeClr val="bg1"/>
            </a:solidFill>
          </a:endParaRPr>
        </a:p>
      </dsp:txBody>
      <dsp:txXfrm>
        <a:off x="4165084" y="4028492"/>
        <a:ext cx="2425079" cy="145504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56714-157F-B544-AD6F-D9B3605CA782}">
      <dsp:nvSpPr>
        <dsp:cNvPr id="0" name=""/>
        <dsp:cNvSpPr/>
      </dsp:nvSpPr>
      <dsp:spPr>
        <a:xfrm>
          <a:off x="945305" y="281206"/>
          <a:ext cx="2758416" cy="1776449"/>
        </a:xfrm>
        <a:prstGeom prst="bracketPair">
          <a:avLst/>
        </a:prstGeom>
        <a:solidFill>
          <a:srgbClr val="FFFFFF"/>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Invest in </a:t>
          </a:r>
          <a:r>
            <a:rPr lang="en-US" sz="1800" b="1" kern="1200" dirty="0" smtClean="0">
              <a:solidFill>
                <a:schemeClr val="tx1"/>
              </a:solidFill>
            </a:rPr>
            <a:t>high priority core functions</a:t>
          </a:r>
          <a:r>
            <a:rPr lang="en-US" sz="1800" b="0" kern="1200" dirty="0" smtClean="0">
              <a:solidFill>
                <a:schemeClr val="tx1"/>
              </a:solidFill>
            </a:rPr>
            <a:t>, avoid sudden shifts, be synergistic with other sectors</a:t>
          </a:r>
          <a:endParaRPr lang="en-US" sz="1800" kern="1200" dirty="0">
            <a:solidFill>
              <a:schemeClr val="tx1"/>
            </a:solidFill>
          </a:endParaRPr>
        </a:p>
      </dsp:txBody>
      <dsp:txXfrm>
        <a:off x="1032024" y="367925"/>
        <a:ext cx="2584978" cy="1603011"/>
      </dsp:txXfrm>
    </dsp:sp>
    <dsp:sp modelId="{C58EA50F-9731-FE4F-B13C-167A30F16A04}">
      <dsp:nvSpPr>
        <dsp:cNvPr id="0" name=""/>
        <dsp:cNvSpPr/>
      </dsp:nvSpPr>
      <dsp:spPr>
        <a:xfrm>
          <a:off x="4525878" y="281206"/>
          <a:ext cx="2758416" cy="1776449"/>
        </a:xfrm>
        <a:prstGeom prst="bracketPair">
          <a:avLst/>
        </a:prstGeom>
        <a:solidFill>
          <a:srgbClr val="FFFFFF"/>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When providing </a:t>
          </a:r>
          <a:r>
            <a:rPr lang="en-US" sz="1800" b="1" kern="1200" dirty="0" smtClean="0">
              <a:solidFill>
                <a:schemeClr val="tx1"/>
              </a:solidFill>
            </a:rPr>
            <a:t>country-specific support</a:t>
          </a:r>
          <a:r>
            <a:rPr lang="en-US" sz="1800" b="0" kern="1200" dirty="0" smtClean="0">
              <a:solidFill>
                <a:schemeClr val="tx1"/>
              </a:solidFill>
            </a:rPr>
            <a:t>, direct SEK to countries below agreed threshold (e.g. IDA eligibility)</a:t>
          </a:r>
          <a:endParaRPr lang="en-US" sz="1800" kern="1200" dirty="0">
            <a:solidFill>
              <a:schemeClr val="tx1"/>
            </a:solidFill>
          </a:endParaRPr>
        </a:p>
      </dsp:txBody>
      <dsp:txXfrm>
        <a:off x="4612597" y="367925"/>
        <a:ext cx="2584978" cy="1603011"/>
      </dsp:txXfrm>
    </dsp:sp>
    <dsp:sp modelId="{1060F2DA-3A55-C14D-94FC-0A9447BFA144}">
      <dsp:nvSpPr>
        <dsp:cNvPr id="0" name=""/>
        <dsp:cNvSpPr/>
      </dsp:nvSpPr>
      <dsp:spPr>
        <a:xfrm>
          <a:off x="945305" y="2491540"/>
          <a:ext cx="2758416" cy="1776449"/>
        </a:xfrm>
        <a:prstGeom prst="bracketPair">
          <a:avLst/>
        </a:prstGeom>
        <a:solidFill>
          <a:srgbClr val="FFFFFF"/>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i="0" kern="1200" dirty="0" smtClean="0">
              <a:solidFill>
                <a:schemeClr val="tx1"/>
              </a:solidFill>
            </a:rPr>
            <a:t>In supporting </a:t>
          </a:r>
          <a:r>
            <a:rPr lang="en-US" sz="1800" b="1" i="0" kern="1200" dirty="0" smtClean="0">
              <a:solidFill>
                <a:schemeClr val="tx1"/>
              </a:solidFill>
            </a:rPr>
            <a:t>“local plus” </a:t>
          </a:r>
          <a:r>
            <a:rPr lang="en-US" sz="1800" b="0" i="0" kern="1200" dirty="0" smtClean="0">
              <a:solidFill>
                <a:schemeClr val="tx1"/>
              </a:solidFill>
            </a:rPr>
            <a:t>and </a:t>
          </a:r>
          <a:r>
            <a:rPr lang="en-US" sz="1800" b="1" i="0" kern="1200" dirty="0" smtClean="0">
              <a:solidFill>
                <a:schemeClr val="tx1"/>
              </a:solidFill>
            </a:rPr>
            <a:t>“special local support” functions</a:t>
          </a:r>
          <a:r>
            <a:rPr lang="en-US" sz="1800" i="0" kern="1200" dirty="0" smtClean="0">
              <a:solidFill>
                <a:schemeClr val="tx1"/>
              </a:solidFill>
            </a:rPr>
            <a:t>, assess </a:t>
          </a:r>
          <a:r>
            <a:rPr lang="en-US" sz="1800" i="0" kern="1200" dirty="0" err="1" smtClean="0">
              <a:solidFill>
                <a:schemeClr val="tx1"/>
              </a:solidFill>
            </a:rPr>
            <a:t>fungibility</a:t>
          </a:r>
          <a:r>
            <a:rPr lang="en-US" sz="1800" i="0" kern="1200" dirty="0" smtClean="0">
              <a:solidFill>
                <a:schemeClr val="tx1"/>
              </a:solidFill>
            </a:rPr>
            <a:t> as criterion for SEK: can function be funded domestically?</a:t>
          </a:r>
          <a:endParaRPr lang="en-US" sz="1800" i="0" kern="1200" dirty="0">
            <a:solidFill>
              <a:schemeClr val="tx1"/>
            </a:solidFill>
          </a:endParaRPr>
        </a:p>
      </dsp:txBody>
      <dsp:txXfrm>
        <a:off x="1032024" y="2578259"/>
        <a:ext cx="2584978" cy="1603011"/>
      </dsp:txXfrm>
    </dsp:sp>
    <dsp:sp modelId="{5D76DB88-35F2-8F47-82B3-AA5E6BA55671}">
      <dsp:nvSpPr>
        <dsp:cNvPr id="0" name=""/>
        <dsp:cNvSpPr/>
      </dsp:nvSpPr>
      <dsp:spPr>
        <a:xfrm>
          <a:off x="4525878" y="2491540"/>
          <a:ext cx="2758416" cy="1776449"/>
        </a:xfrm>
        <a:prstGeom prst="bracketPair">
          <a:avLst/>
        </a:prstGeom>
        <a:solidFill>
          <a:srgbClr val="FFFFFF"/>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For </a:t>
          </a:r>
          <a:r>
            <a:rPr lang="en-US" sz="1800" b="1" kern="1200" dirty="0" smtClean="0">
              <a:solidFill>
                <a:schemeClr val="tx1"/>
              </a:solidFill>
            </a:rPr>
            <a:t>local, “local plus,” </a:t>
          </a:r>
          <a:r>
            <a:rPr lang="en-US" sz="1800" b="0" kern="1200" dirty="0" smtClean="0">
              <a:solidFill>
                <a:schemeClr val="tx1"/>
              </a:solidFill>
            </a:rPr>
            <a:t>and </a:t>
          </a:r>
          <a:r>
            <a:rPr lang="en-US" sz="1800" b="1" kern="1200" dirty="0" smtClean="0">
              <a:solidFill>
                <a:schemeClr val="tx1"/>
              </a:solidFill>
            </a:rPr>
            <a:t>“special local support</a:t>
          </a:r>
          <a:r>
            <a:rPr lang="en-US" sz="1800" b="0" kern="1200" dirty="0" smtClean="0">
              <a:solidFill>
                <a:schemeClr val="tx1"/>
              </a:solidFill>
            </a:rPr>
            <a:t>,” couple SEK with dialogue to influence policy change</a:t>
          </a:r>
          <a:endParaRPr lang="en-US" sz="1800" kern="1200" dirty="0">
            <a:solidFill>
              <a:schemeClr val="tx1"/>
            </a:solidFill>
          </a:endParaRPr>
        </a:p>
      </dsp:txBody>
      <dsp:txXfrm>
        <a:off x="4612597" y="2578259"/>
        <a:ext cx="2584978" cy="160301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15850-EAA6-451F-A049-73AA861BFA55}">
      <dsp:nvSpPr>
        <dsp:cNvPr id="0" name=""/>
        <dsp:cNvSpPr/>
      </dsp:nvSpPr>
      <dsp:spPr>
        <a:xfrm>
          <a:off x="676927" y="982"/>
          <a:ext cx="1648564" cy="1135861"/>
        </a:xfrm>
        <a:prstGeom prst="roundRect">
          <a:avLst/>
        </a:prstGeom>
        <a:noFill/>
        <a:ln w="381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sp>
    <dsp:sp modelId="{166B3DC3-57C5-4588-8193-50A50A6A04BC}">
      <dsp:nvSpPr>
        <dsp:cNvPr id="0" name=""/>
        <dsp:cNvSpPr/>
      </dsp:nvSpPr>
      <dsp:spPr>
        <a:xfrm>
          <a:off x="681147" y="39332"/>
          <a:ext cx="1640124" cy="964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0" kern="1200" dirty="0" smtClean="0"/>
            <a:t>For infectious, maternal &amp; child deaths, a </a:t>
          </a:r>
          <a:r>
            <a:rPr lang="en-US" sz="1400" b="1" kern="1200" dirty="0" smtClean="0"/>
            <a:t>grand convergence </a:t>
          </a:r>
          <a:r>
            <a:rPr lang="en-US" sz="1400" b="0" kern="1200" dirty="0" smtClean="0"/>
            <a:t>is possible by 2035  </a:t>
          </a:r>
          <a:endParaRPr lang="en-US" sz="1400" b="0" kern="1200" dirty="0"/>
        </a:p>
      </dsp:txBody>
      <dsp:txXfrm>
        <a:off x="681147" y="39332"/>
        <a:ext cx="1640124" cy="964716"/>
      </dsp:txXfrm>
    </dsp:sp>
    <dsp:sp modelId="{A881ECD3-DB4D-42AA-9ECC-20B69946F184}">
      <dsp:nvSpPr>
        <dsp:cNvPr id="0" name=""/>
        <dsp:cNvSpPr/>
      </dsp:nvSpPr>
      <dsp:spPr>
        <a:xfrm>
          <a:off x="2490417" y="0"/>
          <a:ext cx="1648564" cy="1135861"/>
        </a:xfrm>
        <a:prstGeom prst="roundRect">
          <a:avLst/>
        </a:prstGeom>
        <a:noFill/>
        <a:ln w="381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D55A33CB-223C-4B1D-98EA-CE285CCBCA9C}">
      <dsp:nvSpPr>
        <dsp:cNvPr id="0" name=""/>
        <dsp:cNvSpPr/>
      </dsp:nvSpPr>
      <dsp:spPr>
        <a:xfrm>
          <a:off x="2487664" y="145276"/>
          <a:ext cx="1648564" cy="61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The </a:t>
          </a:r>
          <a:r>
            <a:rPr lang="en-US" sz="1400" b="1" kern="1200" dirty="0" smtClean="0"/>
            <a:t>returns from investing in convergence </a:t>
          </a:r>
          <a:r>
            <a:rPr lang="en-US" sz="1400" kern="1200" dirty="0" smtClean="0"/>
            <a:t>are impressive</a:t>
          </a:r>
          <a:endParaRPr lang="en-US" sz="1400" kern="1200" dirty="0"/>
        </a:p>
      </dsp:txBody>
      <dsp:txXfrm>
        <a:off x="2487664" y="145276"/>
        <a:ext cx="1648564" cy="611617"/>
      </dsp:txXfrm>
    </dsp:sp>
    <dsp:sp modelId="{4AE60BE2-DED7-4F44-BF94-FD213B6A48E3}">
      <dsp:nvSpPr>
        <dsp:cNvPr id="0" name=""/>
        <dsp:cNvSpPr/>
      </dsp:nvSpPr>
      <dsp:spPr>
        <a:xfrm>
          <a:off x="4303908" y="0"/>
          <a:ext cx="1648564" cy="1135861"/>
        </a:xfrm>
        <a:prstGeom prst="roundRect">
          <a:avLst/>
        </a:prstGeom>
        <a:noFill/>
        <a:ln w="381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sp>
    <dsp:sp modelId="{93A892BD-4608-4626-BB26-BBE18A699F15}">
      <dsp:nvSpPr>
        <dsp:cNvPr id="0" name=""/>
        <dsp:cNvSpPr/>
      </dsp:nvSpPr>
      <dsp:spPr>
        <a:xfrm>
          <a:off x="4266221" y="102512"/>
          <a:ext cx="1648564" cy="61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DAH is likely to</a:t>
          </a:r>
          <a:r>
            <a:rPr lang="en-US" sz="1400" b="0" kern="1200" dirty="0" smtClean="0"/>
            <a:t> shift away from supportive </a:t>
          </a:r>
          <a:r>
            <a:rPr lang="en-US" sz="1400" b="1" kern="1200" dirty="0" smtClean="0"/>
            <a:t>towards</a:t>
          </a:r>
          <a:r>
            <a:rPr lang="en-US" sz="1400" b="0" kern="1200" dirty="0" smtClean="0"/>
            <a:t> </a:t>
          </a:r>
          <a:r>
            <a:rPr lang="en-US" sz="1400" b="1" kern="1200" dirty="0" smtClean="0"/>
            <a:t>core functions</a:t>
          </a:r>
          <a:endParaRPr lang="en-US" sz="1400" b="1" kern="1200" dirty="0"/>
        </a:p>
      </dsp:txBody>
      <dsp:txXfrm>
        <a:off x="4266221" y="102512"/>
        <a:ext cx="1648564" cy="611617"/>
      </dsp:txXfrm>
    </dsp:sp>
    <dsp:sp modelId="{E04587CE-BD59-425A-88DF-05D0F7416E12}">
      <dsp:nvSpPr>
        <dsp:cNvPr id="0" name=""/>
        <dsp:cNvSpPr/>
      </dsp:nvSpPr>
      <dsp:spPr>
        <a:xfrm>
          <a:off x="1636395" y="1360269"/>
          <a:ext cx="1648564" cy="1135861"/>
        </a:xfrm>
        <a:prstGeom prst="roundRect">
          <a:avLst/>
        </a:prstGeom>
        <a:no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22688878-D2C9-4171-9B15-CB0E57D572AC}">
      <dsp:nvSpPr>
        <dsp:cNvPr id="0" name=""/>
        <dsp:cNvSpPr/>
      </dsp:nvSpPr>
      <dsp:spPr>
        <a:xfrm>
          <a:off x="1638010" y="1309567"/>
          <a:ext cx="1648564" cy="61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GB" sz="1400" b="1" kern="1200" dirty="0" smtClean="0">
              <a:solidFill>
                <a:schemeClr val="tx1"/>
              </a:solidFill>
            </a:rPr>
            <a:t>Fiscal policies </a:t>
          </a:r>
          <a:r>
            <a:rPr lang="en-GB" sz="1400" kern="1200" dirty="0" smtClean="0">
              <a:solidFill>
                <a:schemeClr val="tx1"/>
              </a:solidFill>
            </a:rPr>
            <a:t>are  powerful, underused lever for curbing NCDs &amp; injuries</a:t>
          </a:r>
          <a:endParaRPr lang="en-US" sz="1400" kern="1200" dirty="0"/>
        </a:p>
      </dsp:txBody>
      <dsp:txXfrm>
        <a:off x="1638010" y="1309567"/>
        <a:ext cx="1648564" cy="61161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5F4B9-36D8-444B-A9F5-751B53B57397}">
      <dsp:nvSpPr>
        <dsp:cNvPr id="0" name=""/>
        <dsp:cNvSpPr/>
      </dsp:nvSpPr>
      <dsp:spPr>
        <a:xfrm rot="5400000">
          <a:off x="-296205" y="298624"/>
          <a:ext cx="1974703" cy="13822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b="0" kern="1200" dirty="0" smtClean="0"/>
            <a:t>CIH Report 2013</a:t>
          </a:r>
          <a:endParaRPr lang="de-DE" sz="1600" b="0" kern="1200" dirty="0"/>
        </a:p>
      </dsp:txBody>
      <dsp:txXfrm rot="-5400000">
        <a:off x="1" y="693564"/>
        <a:ext cx="1382292" cy="592411"/>
      </dsp:txXfrm>
    </dsp:sp>
    <dsp:sp modelId="{4C090E9E-5BBD-43AF-AAD8-4D1BB6C3D2AD}">
      <dsp:nvSpPr>
        <dsp:cNvPr id="0" name=""/>
        <dsp:cNvSpPr/>
      </dsp:nvSpPr>
      <dsp:spPr>
        <a:xfrm rot="5400000">
          <a:off x="3901061" y="-2516350"/>
          <a:ext cx="1283557" cy="63210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00075">
            <a:lnSpc>
              <a:spcPct val="90000"/>
            </a:lnSpc>
            <a:spcBef>
              <a:spcPct val="0"/>
            </a:spcBef>
            <a:spcAft>
              <a:spcPts val="600"/>
            </a:spcAft>
            <a:buChar char="••"/>
          </a:pPr>
          <a:r>
            <a:rPr lang="en-US" sz="1350" b="1" kern="1200" noProof="0" dirty="0" smtClean="0"/>
            <a:t>Broad distinction between core and supportive function and limited data collection </a:t>
          </a:r>
          <a:endParaRPr lang="en-US" sz="1350" b="1" kern="1200" noProof="0" dirty="0"/>
        </a:p>
        <a:p>
          <a:pPr marL="228600" lvl="2" indent="-114300" algn="l" defTabSz="533400">
            <a:lnSpc>
              <a:spcPct val="90000"/>
            </a:lnSpc>
            <a:spcBef>
              <a:spcPct val="0"/>
            </a:spcBef>
            <a:spcAft>
              <a:spcPct val="15000"/>
            </a:spcAft>
            <a:buChar char="••"/>
          </a:pPr>
          <a:r>
            <a:rPr lang="de-DE" sz="1200" b="0" kern="1200" dirty="0" smtClean="0"/>
            <a:t>Core </a:t>
          </a:r>
          <a:r>
            <a:rPr lang="en-US" sz="1200" b="0" kern="1200" noProof="0" dirty="0" smtClean="0"/>
            <a:t>functions</a:t>
          </a:r>
          <a:r>
            <a:rPr lang="de-DE" sz="1200" b="0" kern="1200" dirty="0" smtClean="0"/>
            <a:t>: GPGs; </a:t>
          </a:r>
          <a:r>
            <a:rPr lang="en-US" sz="1200" b="0" kern="1200" noProof="0" dirty="0" smtClean="0"/>
            <a:t>management of externalities; leadership and stewardship</a:t>
          </a:r>
          <a:endParaRPr lang="en-US" sz="1200" b="0" kern="1200" noProof="0" dirty="0"/>
        </a:p>
        <a:p>
          <a:pPr marL="228600" lvl="2" indent="-114300" algn="l" defTabSz="533400">
            <a:lnSpc>
              <a:spcPct val="90000"/>
            </a:lnSpc>
            <a:spcBef>
              <a:spcPct val="0"/>
            </a:spcBef>
            <a:spcAft>
              <a:spcPct val="15000"/>
            </a:spcAft>
            <a:buChar char="••"/>
          </a:pPr>
          <a:r>
            <a:rPr lang="en-US" sz="1200" b="0" kern="1200" noProof="0" dirty="0" smtClean="0"/>
            <a:t>Supportive function: direct country assistance</a:t>
          </a:r>
          <a:endParaRPr lang="en-US" sz="1200" b="0" kern="1200" noProof="0" dirty="0"/>
        </a:p>
      </dsp:txBody>
      <dsp:txXfrm rot="-5400000">
        <a:off x="1382292" y="65077"/>
        <a:ext cx="6258437" cy="1158241"/>
      </dsp:txXfrm>
    </dsp:sp>
    <dsp:sp modelId="{BBAF52B8-1AEC-43FF-B456-DAA56CBC977B}">
      <dsp:nvSpPr>
        <dsp:cNvPr id="0" name=""/>
        <dsp:cNvSpPr/>
      </dsp:nvSpPr>
      <dsp:spPr>
        <a:xfrm rot="5400000">
          <a:off x="-296205" y="2082648"/>
          <a:ext cx="1974703" cy="13822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b="0" kern="1200" dirty="0" smtClean="0"/>
            <a:t>ICA 2014</a:t>
          </a:r>
          <a:endParaRPr lang="de-DE" sz="1600" b="0" kern="1200" dirty="0"/>
        </a:p>
      </dsp:txBody>
      <dsp:txXfrm rot="-5400000">
        <a:off x="1" y="2477588"/>
        <a:ext cx="1382292" cy="592411"/>
      </dsp:txXfrm>
    </dsp:sp>
    <dsp:sp modelId="{1BF45661-0B24-4198-B6DD-28EB57743567}">
      <dsp:nvSpPr>
        <dsp:cNvPr id="0" name=""/>
        <dsp:cNvSpPr/>
      </dsp:nvSpPr>
      <dsp:spPr>
        <a:xfrm rot="5400000">
          <a:off x="3901061" y="-732326"/>
          <a:ext cx="1283557" cy="63210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00075">
            <a:lnSpc>
              <a:spcPct val="90000"/>
            </a:lnSpc>
            <a:spcBef>
              <a:spcPct val="0"/>
            </a:spcBef>
            <a:spcAft>
              <a:spcPts val="600"/>
            </a:spcAft>
            <a:buChar char="••"/>
          </a:pPr>
          <a:r>
            <a:rPr lang="en-US" sz="1350" b="1" kern="1200" noProof="0" dirty="0" smtClean="0"/>
            <a:t>Advanced concept and additional data collection</a:t>
          </a:r>
          <a:endParaRPr lang="en-US" sz="1350" b="1" kern="1200" noProof="0" dirty="0"/>
        </a:p>
        <a:p>
          <a:pPr marL="228600" lvl="2" indent="-114300" algn="l" defTabSz="533400">
            <a:lnSpc>
              <a:spcPct val="90000"/>
            </a:lnSpc>
            <a:spcBef>
              <a:spcPct val="0"/>
            </a:spcBef>
            <a:spcAft>
              <a:spcPct val="15000"/>
            </a:spcAft>
            <a:buChar char="••"/>
          </a:pPr>
          <a:r>
            <a:rPr lang="en-US" sz="1200" b="0" kern="1200" noProof="0" dirty="0" smtClean="0"/>
            <a:t>Global DAH: addresses global and transnational issues; </a:t>
          </a:r>
          <a:endParaRPr lang="en-US" sz="1200" b="0" kern="1200" noProof="0" dirty="0"/>
        </a:p>
        <a:p>
          <a:pPr marL="228600" lvl="2" indent="-114300" algn="l" defTabSz="533400">
            <a:lnSpc>
              <a:spcPct val="90000"/>
            </a:lnSpc>
            <a:spcBef>
              <a:spcPct val="0"/>
            </a:spcBef>
            <a:spcAft>
              <a:spcPct val="15000"/>
            </a:spcAft>
            <a:buChar char="••"/>
          </a:pPr>
          <a:r>
            <a:rPr lang="en-US" sz="1200" b="0" kern="1200" noProof="0" dirty="0" smtClean="0"/>
            <a:t>Local DAH</a:t>
          </a:r>
          <a:r>
            <a:rPr lang="en-US" sz="1200" b="0" kern="1200" dirty="0" smtClean="0"/>
            <a:t>: fungible aid to LICs/MICs that could be replaced with domestic financing</a:t>
          </a:r>
          <a:endParaRPr lang="en-US" sz="1200" b="0" kern="1200" noProof="0" dirty="0"/>
        </a:p>
        <a:p>
          <a:pPr marL="228600" lvl="2" indent="-114300" algn="l" defTabSz="533400">
            <a:lnSpc>
              <a:spcPct val="90000"/>
            </a:lnSpc>
            <a:spcBef>
              <a:spcPct val="0"/>
            </a:spcBef>
            <a:spcAft>
              <a:spcPct val="15000"/>
            </a:spcAft>
            <a:buChar char="••"/>
          </a:pPr>
          <a:r>
            <a:rPr lang="en-US" sz="1200" b="0" kern="1200" dirty="0" smtClean="0"/>
            <a:t>Glocal DAH: DAH channeled to countries benefitting core functions, plus support for vulnerable populations and politically problematic services (no data collection) </a:t>
          </a:r>
          <a:endParaRPr lang="en-US" sz="1200" b="0" kern="1200" dirty="0"/>
        </a:p>
      </dsp:txBody>
      <dsp:txXfrm rot="-5400000">
        <a:off x="1382292" y="1849101"/>
        <a:ext cx="6258437" cy="1158241"/>
      </dsp:txXfrm>
    </dsp:sp>
    <dsp:sp modelId="{2CA61FA8-71D3-45DA-B0F6-3E8A69732C8C}">
      <dsp:nvSpPr>
        <dsp:cNvPr id="0" name=""/>
        <dsp:cNvSpPr/>
      </dsp:nvSpPr>
      <dsp:spPr>
        <a:xfrm rot="5400000">
          <a:off x="-296205" y="3869091"/>
          <a:ext cx="1974703" cy="13822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b="0" kern="1200" dirty="0" smtClean="0"/>
            <a:t>CIH Phase 3</a:t>
          </a:r>
          <a:endParaRPr lang="de-DE" sz="1600" b="0" kern="1200" dirty="0"/>
        </a:p>
      </dsp:txBody>
      <dsp:txXfrm rot="-5400000">
        <a:off x="1" y="4264031"/>
        <a:ext cx="1382292" cy="592411"/>
      </dsp:txXfrm>
    </dsp:sp>
    <dsp:sp modelId="{17E9092B-AE37-4726-B86B-7F8E6FBC604D}">
      <dsp:nvSpPr>
        <dsp:cNvPr id="0" name=""/>
        <dsp:cNvSpPr/>
      </dsp:nvSpPr>
      <dsp:spPr>
        <a:xfrm rot="5400000">
          <a:off x="3901061" y="1051697"/>
          <a:ext cx="1283557" cy="63210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00075">
            <a:lnSpc>
              <a:spcPct val="90000"/>
            </a:lnSpc>
            <a:spcBef>
              <a:spcPct val="0"/>
            </a:spcBef>
            <a:spcAft>
              <a:spcPts val="600"/>
            </a:spcAft>
            <a:buChar char="••"/>
          </a:pPr>
          <a:r>
            <a:rPr lang="en-US" sz="1350" b="1" kern="1200" noProof="0" dirty="0" smtClean="0"/>
            <a:t>Policy-oriented</a:t>
          </a:r>
          <a:r>
            <a:rPr lang="de-DE" sz="1350" b="1" kern="1200" noProof="0" dirty="0" smtClean="0"/>
            <a:t> </a:t>
          </a:r>
          <a:r>
            <a:rPr lang="en-US" sz="1350" b="1" kern="1200" noProof="0" dirty="0" smtClean="0"/>
            <a:t>framework with advanced distinctions and significant data collection</a:t>
          </a:r>
          <a:endParaRPr lang="en-US" sz="1350" b="1" kern="1200" noProof="0" dirty="0"/>
        </a:p>
        <a:p>
          <a:pPr marL="228600" lvl="2" indent="-114300" algn="l" defTabSz="533400">
            <a:lnSpc>
              <a:spcPct val="90000"/>
            </a:lnSpc>
            <a:spcBef>
              <a:spcPct val="0"/>
            </a:spcBef>
            <a:spcAft>
              <a:spcPct val="15000"/>
            </a:spcAft>
            <a:buChar char="••"/>
          </a:pPr>
          <a:r>
            <a:rPr lang="en-US" sz="1200" b="0" kern="1200" noProof="0" dirty="0" smtClean="0"/>
            <a:t>Differentiates between funding for global functions and country-specific funding</a:t>
          </a:r>
          <a:endParaRPr lang="en-US" sz="1200" b="1" kern="1200" noProof="0" dirty="0"/>
        </a:p>
        <a:p>
          <a:pPr marL="228600" lvl="2" indent="-114300" algn="l" defTabSz="533400">
            <a:lnSpc>
              <a:spcPct val="90000"/>
            </a:lnSpc>
            <a:spcBef>
              <a:spcPct val="0"/>
            </a:spcBef>
            <a:spcAft>
              <a:spcPct val="15000"/>
            </a:spcAft>
            <a:buChar char="••"/>
          </a:pPr>
          <a:r>
            <a:rPr lang="en-US" sz="1200" b="0" kern="1200" noProof="0" dirty="0" smtClean="0"/>
            <a:t>Deconstructs glocal DAH by distinguishing between (a) funding to countries with global implications and (b) </a:t>
          </a:r>
          <a:r>
            <a:rPr lang="en-US" sz="1200" kern="1200" noProof="0" dirty="0" smtClean="0"/>
            <a:t>funding for vulnerable populations  and politically problematic services</a:t>
          </a:r>
          <a:endParaRPr lang="en-US" sz="1200" b="1" kern="1200" noProof="0" dirty="0"/>
        </a:p>
        <a:p>
          <a:pPr marL="228600" lvl="2" indent="-114300" algn="l" defTabSz="533400">
            <a:lnSpc>
              <a:spcPct val="90000"/>
            </a:lnSpc>
            <a:spcBef>
              <a:spcPct val="0"/>
            </a:spcBef>
            <a:spcAft>
              <a:spcPct val="15000"/>
            </a:spcAft>
            <a:buChar char="••"/>
          </a:pPr>
          <a:r>
            <a:rPr lang="en-US" sz="1200" b="0" kern="1200" noProof="0" dirty="0" smtClean="0"/>
            <a:t>Significant data collection for each targeted donor</a:t>
          </a:r>
          <a:endParaRPr lang="en-US" sz="1200" b="1" kern="1200" noProof="0" dirty="0"/>
        </a:p>
      </dsp:txBody>
      <dsp:txXfrm rot="-5400000">
        <a:off x="1382292" y="3633124"/>
        <a:ext cx="6258437" cy="1158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8ED4-87A3-4933-BE18-AD2095C98376}">
      <dsp:nvSpPr>
        <dsp:cNvPr id="0" name=""/>
        <dsp:cNvSpPr/>
      </dsp:nvSpPr>
      <dsp:spPr>
        <a:xfrm>
          <a:off x="3605515" y="684663"/>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727594"/>
        <a:ext cx="27888" cy="5577"/>
      </dsp:txXfrm>
    </dsp:sp>
    <dsp:sp modelId="{97DA5FE5-D52C-46B8-800E-68538633792B}">
      <dsp:nvSpPr>
        <dsp:cNvPr id="0" name=""/>
        <dsp:cNvSpPr/>
      </dsp:nvSpPr>
      <dsp:spPr>
        <a:xfrm>
          <a:off x="1182235" y="2859"/>
          <a:ext cx="2425079" cy="1455047"/>
        </a:xfrm>
        <a:prstGeom prst="rect">
          <a:avLst/>
        </a:prstGeom>
        <a:solidFill>
          <a:schemeClr val="accent1">
            <a:hueOff val="0"/>
            <a:satOff val="0"/>
            <a:lumOff val="0"/>
            <a:alphaOff val="0"/>
          </a:schemeClr>
        </a:solidFill>
        <a:ln w="762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1. Summarize </a:t>
          </a:r>
          <a:r>
            <a:rPr lang="en-US" sz="1700" b="1" i="1" kern="1200" dirty="0" smtClean="0"/>
            <a:t>GH2035 </a:t>
          </a:r>
          <a:r>
            <a:rPr lang="en-US" sz="1700" b="1" kern="1200" dirty="0" smtClean="0"/>
            <a:t>and implications for DAH</a:t>
          </a:r>
          <a:endParaRPr lang="en-US" sz="1700" b="1" kern="1200" dirty="0"/>
        </a:p>
      </dsp:txBody>
      <dsp:txXfrm>
        <a:off x="1182235" y="2859"/>
        <a:ext cx="2425079" cy="1455047"/>
      </dsp:txXfrm>
    </dsp:sp>
    <dsp:sp modelId="{C25D4326-D4BF-455B-A2BB-B2AF64D4C495}">
      <dsp:nvSpPr>
        <dsp:cNvPr id="0" name=""/>
        <dsp:cNvSpPr/>
      </dsp:nvSpPr>
      <dsp:spPr>
        <a:xfrm>
          <a:off x="2394775" y="1456107"/>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1716903"/>
        <a:ext cx="151727" cy="5577"/>
      </dsp:txXfrm>
    </dsp:sp>
    <dsp:sp modelId="{F51A466E-1918-4340-90D3-29BC19DEF728}">
      <dsp:nvSpPr>
        <dsp:cNvPr id="0" name=""/>
        <dsp:cNvSpPr/>
      </dsp:nvSpPr>
      <dsp:spPr>
        <a:xfrm>
          <a:off x="4165084"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2. Lay out key post-2015 global health challenges and opportunities</a:t>
          </a:r>
          <a:endParaRPr lang="en-US" sz="1700" b="1" kern="1200" dirty="0"/>
        </a:p>
      </dsp:txBody>
      <dsp:txXfrm>
        <a:off x="4165084" y="2859"/>
        <a:ext cx="2425079" cy="1455047"/>
      </dsp:txXfrm>
    </dsp:sp>
    <dsp:sp modelId="{EC1858DD-EE0C-4BBA-96ED-EA49FDD95E8B}">
      <dsp:nvSpPr>
        <dsp:cNvPr id="0" name=""/>
        <dsp:cNvSpPr/>
      </dsp:nvSpPr>
      <dsp:spPr>
        <a:xfrm>
          <a:off x="3605515" y="2697480"/>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2740411"/>
        <a:ext cx="27888" cy="5577"/>
      </dsp:txXfrm>
    </dsp:sp>
    <dsp:sp modelId="{C75F71E0-3FB7-4DA9-B84A-8F90A94D5BDC}">
      <dsp:nvSpPr>
        <dsp:cNvPr id="0" name=""/>
        <dsp:cNvSpPr/>
      </dsp:nvSpPr>
      <dsp:spPr>
        <a:xfrm>
          <a:off x="1182235"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3. Develop new classification of DAH by function</a:t>
          </a:r>
          <a:endParaRPr lang="en-US" sz="1700" b="1" kern="1200" dirty="0"/>
        </a:p>
      </dsp:txBody>
      <dsp:txXfrm>
        <a:off x="1182235" y="2015676"/>
        <a:ext cx="2425079" cy="1455047"/>
      </dsp:txXfrm>
    </dsp:sp>
    <dsp:sp modelId="{BDE36CF5-01A0-43A7-A99E-930F7BE6C652}">
      <dsp:nvSpPr>
        <dsp:cNvPr id="0" name=""/>
        <dsp:cNvSpPr/>
      </dsp:nvSpPr>
      <dsp:spPr>
        <a:xfrm>
          <a:off x="2394775" y="3468923"/>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3729719"/>
        <a:ext cx="151727" cy="5577"/>
      </dsp:txXfrm>
    </dsp:sp>
    <dsp:sp modelId="{5482CBCA-92EB-4A12-A8EC-83F43D6F04A9}">
      <dsp:nvSpPr>
        <dsp:cNvPr id="0" name=""/>
        <dsp:cNvSpPr/>
      </dsp:nvSpPr>
      <dsp:spPr>
        <a:xfrm>
          <a:off x="4165084"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a:p>
      </dsp:txBody>
      <dsp:txXfrm>
        <a:off x="4165084" y="2015676"/>
        <a:ext cx="2425079" cy="1455047"/>
      </dsp:txXfrm>
    </dsp:sp>
    <dsp:sp modelId="{0654E1FA-BE6B-4E5C-8BBF-72F142814CBE}">
      <dsp:nvSpPr>
        <dsp:cNvPr id="0" name=""/>
        <dsp:cNvSpPr/>
      </dsp:nvSpPr>
      <dsp:spPr>
        <a:xfrm>
          <a:off x="3605515" y="4710296"/>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4753227"/>
        <a:ext cx="27888" cy="5577"/>
      </dsp:txXfrm>
    </dsp:sp>
    <dsp:sp modelId="{B0939418-6120-4A72-A1B1-48FB8F8E75D2}">
      <dsp:nvSpPr>
        <dsp:cNvPr id="0" name=""/>
        <dsp:cNvSpPr/>
      </dsp:nvSpPr>
      <dsp:spPr>
        <a:xfrm>
          <a:off x="1182235"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5. Assess Sweden’s strengths &amp; impacts in global health</a:t>
          </a:r>
          <a:endParaRPr lang="en-US" sz="1700" b="1" kern="1200" dirty="0"/>
        </a:p>
      </dsp:txBody>
      <dsp:txXfrm>
        <a:off x="1182235" y="4028492"/>
        <a:ext cx="2425079" cy="1455047"/>
      </dsp:txXfrm>
    </dsp:sp>
    <dsp:sp modelId="{0907965E-08B8-4EC3-B6C7-A0DEE27EA391}">
      <dsp:nvSpPr>
        <dsp:cNvPr id="0" name=""/>
        <dsp:cNvSpPr/>
      </dsp:nvSpPr>
      <dsp:spPr>
        <a:xfrm>
          <a:off x="4165084"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6. Policy options for Swedish DAH to support </a:t>
          </a:r>
          <a:r>
            <a:rPr lang="en-US" sz="1700" b="1" i="1" kern="1200" dirty="0" smtClean="0">
              <a:solidFill>
                <a:schemeClr val="bg1"/>
              </a:solidFill>
            </a:rPr>
            <a:t>GH2035</a:t>
          </a:r>
          <a:r>
            <a:rPr lang="en-US" sz="1700" b="1" kern="1200" dirty="0" smtClean="0">
              <a:solidFill>
                <a:schemeClr val="bg1"/>
              </a:solidFill>
            </a:rPr>
            <a:t> goals—based on strengths and neglected functions</a:t>
          </a:r>
          <a:endParaRPr lang="en-US" sz="1700" b="1" kern="1200" dirty="0">
            <a:solidFill>
              <a:schemeClr val="bg1"/>
            </a:solidFill>
          </a:endParaRPr>
        </a:p>
      </dsp:txBody>
      <dsp:txXfrm>
        <a:off x="4165084" y="4028492"/>
        <a:ext cx="2425079" cy="1455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15850-EAA6-451F-A049-73AA861BFA55}">
      <dsp:nvSpPr>
        <dsp:cNvPr id="0" name=""/>
        <dsp:cNvSpPr/>
      </dsp:nvSpPr>
      <dsp:spPr>
        <a:xfrm>
          <a:off x="1160107" y="2362"/>
          <a:ext cx="2584802" cy="1780928"/>
        </a:xfrm>
        <a:prstGeom prst="roundRect">
          <a:avLst/>
        </a:prstGeom>
        <a:noFill/>
        <a:ln w="381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sp>
    <dsp:sp modelId="{166B3DC3-57C5-4588-8193-50A50A6A04BC}">
      <dsp:nvSpPr>
        <dsp:cNvPr id="0" name=""/>
        <dsp:cNvSpPr/>
      </dsp:nvSpPr>
      <dsp:spPr>
        <a:xfrm>
          <a:off x="1166724" y="62491"/>
          <a:ext cx="2571568" cy="151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b="0" kern="1200" dirty="0" smtClean="0"/>
            <a:t>For infectious, maternal &amp; child deaths</a:t>
          </a:r>
          <a:r>
            <a:rPr lang="en-US" sz="2100" b="0" kern="1200" smtClean="0"/>
            <a:t>, a </a:t>
          </a:r>
          <a:r>
            <a:rPr lang="en-US" sz="2100" b="1" kern="1200" smtClean="0"/>
            <a:t>grand </a:t>
          </a:r>
          <a:r>
            <a:rPr lang="en-US" sz="2100" b="1" kern="1200" dirty="0" smtClean="0"/>
            <a:t>convergence </a:t>
          </a:r>
          <a:r>
            <a:rPr lang="en-US" sz="2100" b="0" kern="1200" dirty="0" smtClean="0"/>
            <a:t>is possible by 2035  </a:t>
          </a:r>
          <a:endParaRPr lang="en-US" sz="2100" b="0" kern="1200" dirty="0"/>
        </a:p>
      </dsp:txBody>
      <dsp:txXfrm>
        <a:off x="1166724" y="62491"/>
        <a:ext cx="2571568" cy="1512589"/>
      </dsp:txXfrm>
    </dsp:sp>
    <dsp:sp modelId="{A881ECD3-DB4D-42AA-9ECC-20B69946F184}">
      <dsp:nvSpPr>
        <dsp:cNvPr id="0" name=""/>
        <dsp:cNvSpPr/>
      </dsp:nvSpPr>
      <dsp:spPr>
        <a:xfrm>
          <a:off x="4003498" y="4"/>
          <a:ext cx="2584802" cy="1780928"/>
        </a:xfrm>
        <a:prstGeom prst="roundRect">
          <a:avLst/>
        </a:prstGeom>
        <a:noFill/>
        <a:ln w="381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D55A33CB-223C-4B1D-98EA-CE285CCBCA9C}">
      <dsp:nvSpPr>
        <dsp:cNvPr id="0" name=""/>
        <dsp:cNvSpPr/>
      </dsp:nvSpPr>
      <dsp:spPr>
        <a:xfrm>
          <a:off x="3999182" y="228603"/>
          <a:ext cx="2584802" cy="9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smtClean="0"/>
            <a:t>The </a:t>
          </a:r>
          <a:r>
            <a:rPr lang="en-US" sz="2100" b="1" kern="1200" dirty="0" smtClean="0"/>
            <a:t>returns from investing in convergence </a:t>
          </a:r>
          <a:r>
            <a:rPr lang="en-US" sz="2100" kern="1200" dirty="0" smtClean="0"/>
            <a:t>are impressive</a:t>
          </a:r>
          <a:endParaRPr lang="en-US" sz="2100" kern="1200" dirty="0"/>
        </a:p>
      </dsp:txBody>
      <dsp:txXfrm>
        <a:off x="3999182" y="228603"/>
        <a:ext cx="2584802" cy="958961"/>
      </dsp:txXfrm>
    </dsp:sp>
    <dsp:sp modelId="{4AE60BE2-DED7-4F44-BF94-FD213B6A48E3}">
      <dsp:nvSpPr>
        <dsp:cNvPr id="0" name=""/>
        <dsp:cNvSpPr/>
      </dsp:nvSpPr>
      <dsp:spPr>
        <a:xfrm>
          <a:off x="6846890" y="4"/>
          <a:ext cx="2584802" cy="1780928"/>
        </a:xfrm>
        <a:prstGeom prst="roundRect">
          <a:avLst/>
        </a:prstGeom>
        <a:noFill/>
        <a:ln w="381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sp>
    <dsp:sp modelId="{93A892BD-4608-4626-BB26-BBE18A699F15}">
      <dsp:nvSpPr>
        <dsp:cNvPr id="0" name=""/>
        <dsp:cNvSpPr/>
      </dsp:nvSpPr>
      <dsp:spPr>
        <a:xfrm>
          <a:off x="6787801" y="152404"/>
          <a:ext cx="2584802" cy="9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smtClean="0"/>
            <a:t>DAH is likely to</a:t>
          </a:r>
          <a:r>
            <a:rPr lang="en-US" sz="2100" b="0" kern="1200" dirty="0" smtClean="0"/>
            <a:t> shift away from supportive </a:t>
          </a:r>
          <a:r>
            <a:rPr lang="en-US" sz="2100" b="1" kern="1200" dirty="0" smtClean="0"/>
            <a:t>towards</a:t>
          </a:r>
          <a:r>
            <a:rPr lang="en-US" sz="2100" b="0" kern="1200" dirty="0" smtClean="0"/>
            <a:t> </a:t>
          </a:r>
          <a:r>
            <a:rPr lang="en-US" sz="2100" b="1" kern="1200" dirty="0" smtClean="0"/>
            <a:t>core functions</a:t>
          </a:r>
          <a:endParaRPr lang="en-US" sz="2100" b="1" kern="1200" dirty="0"/>
        </a:p>
      </dsp:txBody>
      <dsp:txXfrm>
        <a:off x="6787801" y="152404"/>
        <a:ext cx="2584802" cy="958961"/>
      </dsp:txXfrm>
    </dsp:sp>
    <dsp:sp modelId="{E04587CE-BD59-425A-88DF-05D0F7416E12}">
      <dsp:nvSpPr>
        <dsp:cNvPr id="0" name=""/>
        <dsp:cNvSpPr/>
      </dsp:nvSpPr>
      <dsp:spPr>
        <a:xfrm>
          <a:off x="2664467" y="2133602"/>
          <a:ext cx="2584802" cy="1780928"/>
        </a:xfrm>
        <a:prstGeom prst="roundRect">
          <a:avLst/>
        </a:prstGeom>
        <a:no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22688878-D2C9-4171-9B15-CB0E57D572AC}">
      <dsp:nvSpPr>
        <dsp:cNvPr id="0" name=""/>
        <dsp:cNvSpPr/>
      </dsp:nvSpPr>
      <dsp:spPr>
        <a:xfrm>
          <a:off x="2667000" y="2209803"/>
          <a:ext cx="2584802" cy="958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GB" sz="2100" b="1" kern="1200" dirty="0" smtClean="0">
              <a:solidFill>
                <a:schemeClr val="tx1"/>
              </a:solidFill>
            </a:rPr>
            <a:t>Fiscal policies </a:t>
          </a:r>
          <a:r>
            <a:rPr lang="en-GB" sz="2100" kern="1200" dirty="0" smtClean="0">
              <a:solidFill>
                <a:schemeClr val="tx1"/>
              </a:solidFill>
            </a:rPr>
            <a:t>are a powerful, underused lever for curbing non-communicable diseases and injuries</a:t>
          </a:r>
          <a:endParaRPr lang="en-US" sz="2100" kern="1200" dirty="0"/>
        </a:p>
      </dsp:txBody>
      <dsp:txXfrm>
        <a:off x="2667000" y="2209803"/>
        <a:ext cx="2584802" cy="9589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8ED4-87A3-4933-BE18-AD2095C98376}">
      <dsp:nvSpPr>
        <dsp:cNvPr id="0" name=""/>
        <dsp:cNvSpPr/>
      </dsp:nvSpPr>
      <dsp:spPr>
        <a:xfrm>
          <a:off x="3605515" y="684663"/>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727594"/>
        <a:ext cx="27888" cy="5577"/>
      </dsp:txXfrm>
    </dsp:sp>
    <dsp:sp modelId="{97DA5FE5-D52C-46B8-800E-68538633792B}">
      <dsp:nvSpPr>
        <dsp:cNvPr id="0" name=""/>
        <dsp:cNvSpPr/>
      </dsp:nvSpPr>
      <dsp:spPr>
        <a:xfrm>
          <a:off x="1182235"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1. Summarize </a:t>
          </a:r>
          <a:r>
            <a:rPr lang="en-US" sz="1700" b="1" i="1" kern="1200" dirty="0" smtClean="0"/>
            <a:t>GH2035 </a:t>
          </a:r>
          <a:r>
            <a:rPr lang="en-US" sz="1700" b="1" kern="1200" dirty="0" smtClean="0"/>
            <a:t>and implications for DAH</a:t>
          </a:r>
          <a:endParaRPr lang="en-US" sz="1700" b="1" kern="1200" dirty="0"/>
        </a:p>
      </dsp:txBody>
      <dsp:txXfrm>
        <a:off x="1182235" y="2859"/>
        <a:ext cx="2425079" cy="1455047"/>
      </dsp:txXfrm>
    </dsp:sp>
    <dsp:sp modelId="{C25D4326-D4BF-455B-A2BB-B2AF64D4C495}">
      <dsp:nvSpPr>
        <dsp:cNvPr id="0" name=""/>
        <dsp:cNvSpPr/>
      </dsp:nvSpPr>
      <dsp:spPr>
        <a:xfrm>
          <a:off x="2394775" y="1456107"/>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1716903"/>
        <a:ext cx="151727" cy="5577"/>
      </dsp:txXfrm>
    </dsp:sp>
    <dsp:sp modelId="{F51A466E-1918-4340-90D3-29BC19DEF728}">
      <dsp:nvSpPr>
        <dsp:cNvPr id="0" name=""/>
        <dsp:cNvSpPr/>
      </dsp:nvSpPr>
      <dsp:spPr>
        <a:xfrm>
          <a:off x="4165084"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2. Lay out key post-2015 global health challenges and opportunities</a:t>
          </a:r>
          <a:endParaRPr lang="en-US" sz="1700" b="1" kern="1200" dirty="0"/>
        </a:p>
      </dsp:txBody>
      <dsp:txXfrm>
        <a:off x="4165084" y="2859"/>
        <a:ext cx="2425079" cy="1455047"/>
      </dsp:txXfrm>
    </dsp:sp>
    <dsp:sp modelId="{EC1858DD-EE0C-4BBA-96ED-EA49FDD95E8B}">
      <dsp:nvSpPr>
        <dsp:cNvPr id="0" name=""/>
        <dsp:cNvSpPr/>
      </dsp:nvSpPr>
      <dsp:spPr>
        <a:xfrm>
          <a:off x="3605515" y="2697480"/>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2740411"/>
        <a:ext cx="27888" cy="5577"/>
      </dsp:txXfrm>
    </dsp:sp>
    <dsp:sp modelId="{C75F71E0-3FB7-4DA9-B84A-8F90A94D5BDC}">
      <dsp:nvSpPr>
        <dsp:cNvPr id="0" name=""/>
        <dsp:cNvSpPr/>
      </dsp:nvSpPr>
      <dsp:spPr>
        <a:xfrm>
          <a:off x="1182235"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3. Develop new classification of DAH by function</a:t>
          </a:r>
          <a:endParaRPr lang="en-US" sz="1700" b="1" kern="1200" dirty="0"/>
        </a:p>
      </dsp:txBody>
      <dsp:txXfrm>
        <a:off x="1182235" y="2015676"/>
        <a:ext cx="2425079" cy="1455047"/>
      </dsp:txXfrm>
    </dsp:sp>
    <dsp:sp modelId="{BDE36CF5-01A0-43A7-A99E-930F7BE6C652}">
      <dsp:nvSpPr>
        <dsp:cNvPr id="0" name=""/>
        <dsp:cNvSpPr/>
      </dsp:nvSpPr>
      <dsp:spPr>
        <a:xfrm>
          <a:off x="2394775" y="3468923"/>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3729719"/>
        <a:ext cx="151727" cy="5577"/>
      </dsp:txXfrm>
    </dsp:sp>
    <dsp:sp modelId="{5482CBCA-92EB-4A12-A8EC-83F43D6F04A9}">
      <dsp:nvSpPr>
        <dsp:cNvPr id="0" name=""/>
        <dsp:cNvSpPr/>
      </dsp:nvSpPr>
      <dsp:spPr>
        <a:xfrm>
          <a:off x="4165084"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a:p>
      </dsp:txBody>
      <dsp:txXfrm>
        <a:off x="4165084" y="2015676"/>
        <a:ext cx="2425079" cy="1455047"/>
      </dsp:txXfrm>
    </dsp:sp>
    <dsp:sp modelId="{0654E1FA-BE6B-4E5C-8BBF-72F142814CBE}">
      <dsp:nvSpPr>
        <dsp:cNvPr id="0" name=""/>
        <dsp:cNvSpPr/>
      </dsp:nvSpPr>
      <dsp:spPr>
        <a:xfrm>
          <a:off x="3605515" y="4710296"/>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4753227"/>
        <a:ext cx="27888" cy="5577"/>
      </dsp:txXfrm>
    </dsp:sp>
    <dsp:sp modelId="{B0939418-6120-4A72-A1B1-48FB8F8E75D2}">
      <dsp:nvSpPr>
        <dsp:cNvPr id="0" name=""/>
        <dsp:cNvSpPr/>
      </dsp:nvSpPr>
      <dsp:spPr>
        <a:xfrm>
          <a:off x="1182235"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5. Assess Sweden’s strengths &amp; impacts in global health</a:t>
          </a:r>
          <a:endParaRPr lang="en-US" sz="1700" b="1" kern="1200" dirty="0"/>
        </a:p>
      </dsp:txBody>
      <dsp:txXfrm>
        <a:off x="1182235" y="4028492"/>
        <a:ext cx="2425079" cy="1455047"/>
      </dsp:txXfrm>
    </dsp:sp>
    <dsp:sp modelId="{0907965E-08B8-4EC3-B6C7-A0DEE27EA391}">
      <dsp:nvSpPr>
        <dsp:cNvPr id="0" name=""/>
        <dsp:cNvSpPr/>
      </dsp:nvSpPr>
      <dsp:spPr>
        <a:xfrm>
          <a:off x="4165084"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6. Policy options for Swedish DAH to support </a:t>
          </a:r>
          <a:r>
            <a:rPr lang="en-US" sz="1700" b="1" i="1" kern="1200" dirty="0" smtClean="0">
              <a:solidFill>
                <a:schemeClr val="bg1"/>
              </a:solidFill>
            </a:rPr>
            <a:t>GH2035</a:t>
          </a:r>
          <a:r>
            <a:rPr lang="en-US" sz="1700" b="1" kern="1200" dirty="0" smtClean="0">
              <a:solidFill>
                <a:schemeClr val="bg1"/>
              </a:solidFill>
            </a:rPr>
            <a:t> goals—based on strengths and neglected functions</a:t>
          </a:r>
          <a:endParaRPr lang="en-US" sz="1700" b="1" kern="1200" dirty="0">
            <a:solidFill>
              <a:schemeClr val="bg1"/>
            </a:solidFill>
          </a:endParaRPr>
        </a:p>
      </dsp:txBody>
      <dsp:txXfrm>
        <a:off x="4165084" y="4028492"/>
        <a:ext cx="2425079" cy="14550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8ED4-87A3-4933-BE18-AD2095C98376}">
      <dsp:nvSpPr>
        <dsp:cNvPr id="0" name=""/>
        <dsp:cNvSpPr/>
      </dsp:nvSpPr>
      <dsp:spPr>
        <a:xfrm>
          <a:off x="3605515" y="684663"/>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727594"/>
        <a:ext cx="27888" cy="5577"/>
      </dsp:txXfrm>
    </dsp:sp>
    <dsp:sp modelId="{97DA5FE5-D52C-46B8-800E-68538633792B}">
      <dsp:nvSpPr>
        <dsp:cNvPr id="0" name=""/>
        <dsp:cNvSpPr/>
      </dsp:nvSpPr>
      <dsp:spPr>
        <a:xfrm>
          <a:off x="1182235"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1. Summarize </a:t>
          </a:r>
          <a:r>
            <a:rPr lang="en-US" sz="1700" b="1" i="1" kern="1200" dirty="0" smtClean="0"/>
            <a:t>GH2035 </a:t>
          </a:r>
          <a:r>
            <a:rPr lang="en-US" sz="1700" b="1" kern="1200" dirty="0" smtClean="0"/>
            <a:t>and implications for DAH</a:t>
          </a:r>
          <a:endParaRPr lang="en-US" sz="1700" b="1" kern="1200" dirty="0"/>
        </a:p>
      </dsp:txBody>
      <dsp:txXfrm>
        <a:off x="1182235" y="2859"/>
        <a:ext cx="2425079" cy="1455047"/>
      </dsp:txXfrm>
    </dsp:sp>
    <dsp:sp modelId="{C25D4326-D4BF-455B-A2BB-B2AF64D4C495}">
      <dsp:nvSpPr>
        <dsp:cNvPr id="0" name=""/>
        <dsp:cNvSpPr/>
      </dsp:nvSpPr>
      <dsp:spPr>
        <a:xfrm>
          <a:off x="2394775" y="1456107"/>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1716903"/>
        <a:ext cx="151727" cy="5577"/>
      </dsp:txXfrm>
    </dsp:sp>
    <dsp:sp modelId="{F51A466E-1918-4340-90D3-29BC19DEF728}">
      <dsp:nvSpPr>
        <dsp:cNvPr id="0" name=""/>
        <dsp:cNvSpPr/>
      </dsp:nvSpPr>
      <dsp:spPr>
        <a:xfrm>
          <a:off x="4165084" y="2859"/>
          <a:ext cx="2425079" cy="1455047"/>
        </a:xfrm>
        <a:prstGeom prst="rect">
          <a:avLst/>
        </a:prstGeom>
        <a:solidFill>
          <a:schemeClr val="accent1">
            <a:hueOff val="0"/>
            <a:satOff val="0"/>
            <a:lumOff val="0"/>
            <a:alphaOff val="0"/>
          </a:schemeClr>
        </a:solidFill>
        <a:ln w="762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2. Lay out key post-2015 global health challenges and opportunities</a:t>
          </a:r>
          <a:endParaRPr lang="en-US" sz="1700" b="1" kern="1200" dirty="0"/>
        </a:p>
      </dsp:txBody>
      <dsp:txXfrm>
        <a:off x="4165084" y="2859"/>
        <a:ext cx="2425079" cy="1455047"/>
      </dsp:txXfrm>
    </dsp:sp>
    <dsp:sp modelId="{EC1858DD-EE0C-4BBA-96ED-EA49FDD95E8B}">
      <dsp:nvSpPr>
        <dsp:cNvPr id="0" name=""/>
        <dsp:cNvSpPr/>
      </dsp:nvSpPr>
      <dsp:spPr>
        <a:xfrm>
          <a:off x="3605515" y="2697480"/>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2740411"/>
        <a:ext cx="27888" cy="5577"/>
      </dsp:txXfrm>
    </dsp:sp>
    <dsp:sp modelId="{C75F71E0-3FB7-4DA9-B84A-8F90A94D5BDC}">
      <dsp:nvSpPr>
        <dsp:cNvPr id="0" name=""/>
        <dsp:cNvSpPr/>
      </dsp:nvSpPr>
      <dsp:spPr>
        <a:xfrm>
          <a:off x="1182235"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3. Develop new classification of DAH by function</a:t>
          </a:r>
          <a:endParaRPr lang="en-US" sz="1700" b="1" kern="1200" dirty="0"/>
        </a:p>
      </dsp:txBody>
      <dsp:txXfrm>
        <a:off x="1182235" y="2015676"/>
        <a:ext cx="2425079" cy="1455047"/>
      </dsp:txXfrm>
    </dsp:sp>
    <dsp:sp modelId="{BDE36CF5-01A0-43A7-A99E-930F7BE6C652}">
      <dsp:nvSpPr>
        <dsp:cNvPr id="0" name=""/>
        <dsp:cNvSpPr/>
      </dsp:nvSpPr>
      <dsp:spPr>
        <a:xfrm>
          <a:off x="2394775" y="3468923"/>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3729719"/>
        <a:ext cx="151727" cy="5577"/>
      </dsp:txXfrm>
    </dsp:sp>
    <dsp:sp modelId="{5482CBCA-92EB-4A12-A8EC-83F43D6F04A9}">
      <dsp:nvSpPr>
        <dsp:cNvPr id="0" name=""/>
        <dsp:cNvSpPr/>
      </dsp:nvSpPr>
      <dsp:spPr>
        <a:xfrm>
          <a:off x="4165084"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a:p>
      </dsp:txBody>
      <dsp:txXfrm>
        <a:off x="4165084" y="2015676"/>
        <a:ext cx="2425079" cy="1455047"/>
      </dsp:txXfrm>
    </dsp:sp>
    <dsp:sp modelId="{0654E1FA-BE6B-4E5C-8BBF-72F142814CBE}">
      <dsp:nvSpPr>
        <dsp:cNvPr id="0" name=""/>
        <dsp:cNvSpPr/>
      </dsp:nvSpPr>
      <dsp:spPr>
        <a:xfrm>
          <a:off x="3605515" y="4710296"/>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4753227"/>
        <a:ext cx="27888" cy="5577"/>
      </dsp:txXfrm>
    </dsp:sp>
    <dsp:sp modelId="{B0939418-6120-4A72-A1B1-48FB8F8E75D2}">
      <dsp:nvSpPr>
        <dsp:cNvPr id="0" name=""/>
        <dsp:cNvSpPr/>
      </dsp:nvSpPr>
      <dsp:spPr>
        <a:xfrm>
          <a:off x="1182235"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5. Assess Sweden’s strengths &amp; impacts in global health</a:t>
          </a:r>
          <a:endParaRPr lang="en-US" sz="1700" b="1" kern="1200" dirty="0"/>
        </a:p>
      </dsp:txBody>
      <dsp:txXfrm>
        <a:off x="1182235" y="4028492"/>
        <a:ext cx="2425079" cy="1455047"/>
      </dsp:txXfrm>
    </dsp:sp>
    <dsp:sp modelId="{0907965E-08B8-4EC3-B6C7-A0DEE27EA391}">
      <dsp:nvSpPr>
        <dsp:cNvPr id="0" name=""/>
        <dsp:cNvSpPr/>
      </dsp:nvSpPr>
      <dsp:spPr>
        <a:xfrm>
          <a:off x="4165084"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6. Policy options for Swedish DAH to support </a:t>
          </a:r>
          <a:r>
            <a:rPr lang="en-US" sz="1700" b="1" i="1" kern="1200" dirty="0" smtClean="0">
              <a:solidFill>
                <a:schemeClr val="bg1"/>
              </a:solidFill>
            </a:rPr>
            <a:t>GH2035</a:t>
          </a:r>
          <a:r>
            <a:rPr lang="en-US" sz="1700" b="1" kern="1200" dirty="0" smtClean="0">
              <a:solidFill>
                <a:schemeClr val="bg1"/>
              </a:solidFill>
            </a:rPr>
            <a:t> goals—based on strengths and neglected functions</a:t>
          </a:r>
          <a:endParaRPr lang="en-US" sz="1700" b="1" kern="1200" dirty="0">
            <a:solidFill>
              <a:schemeClr val="bg1"/>
            </a:solidFill>
          </a:endParaRPr>
        </a:p>
      </dsp:txBody>
      <dsp:txXfrm>
        <a:off x="4165084" y="4028492"/>
        <a:ext cx="2425079" cy="14550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15850-EAA6-451F-A049-73AA861BFA55}">
      <dsp:nvSpPr>
        <dsp:cNvPr id="0" name=""/>
        <dsp:cNvSpPr/>
      </dsp:nvSpPr>
      <dsp:spPr>
        <a:xfrm>
          <a:off x="676927" y="982"/>
          <a:ext cx="1648564" cy="1135861"/>
        </a:xfrm>
        <a:prstGeom prst="roundRect">
          <a:avLst/>
        </a:prstGeom>
        <a:noFill/>
        <a:ln w="381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sp>
    <dsp:sp modelId="{166B3DC3-57C5-4588-8193-50A50A6A04BC}">
      <dsp:nvSpPr>
        <dsp:cNvPr id="0" name=""/>
        <dsp:cNvSpPr/>
      </dsp:nvSpPr>
      <dsp:spPr>
        <a:xfrm>
          <a:off x="681147" y="39332"/>
          <a:ext cx="1640124" cy="964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0" kern="1200" dirty="0" smtClean="0"/>
            <a:t>For infectious, maternal &amp; child deaths, a </a:t>
          </a:r>
          <a:r>
            <a:rPr lang="en-US" sz="1400" b="1" kern="1200" dirty="0" smtClean="0"/>
            <a:t>grand convergence </a:t>
          </a:r>
          <a:r>
            <a:rPr lang="en-US" sz="1400" b="0" kern="1200" dirty="0" smtClean="0"/>
            <a:t>is possible by 2035  </a:t>
          </a:r>
          <a:endParaRPr lang="en-US" sz="1400" b="0" kern="1200" dirty="0"/>
        </a:p>
      </dsp:txBody>
      <dsp:txXfrm>
        <a:off x="681147" y="39332"/>
        <a:ext cx="1640124" cy="964716"/>
      </dsp:txXfrm>
    </dsp:sp>
    <dsp:sp modelId="{A881ECD3-DB4D-42AA-9ECC-20B69946F184}">
      <dsp:nvSpPr>
        <dsp:cNvPr id="0" name=""/>
        <dsp:cNvSpPr/>
      </dsp:nvSpPr>
      <dsp:spPr>
        <a:xfrm>
          <a:off x="2490417" y="0"/>
          <a:ext cx="1648564" cy="1135861"/>
        </a:xfrm>
        <a:prstGeom prst="roundRect">
          <a:avLst/>
        </a:prstGeom>
        <a:noFill/>
        <a:ln w="381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D55A33CB-223C-4B1D-98EA-CE285CCBCA9C}">
      <dsp:nvSpPr>
        <dsp:cNvPr id="0" name=""/>
        <dsp:cNvSpPr/>
      </dsp:nvSpPr>
      <dsp:spPr>
        <a:xfrm>
          <a:off x="2487664" y="145276"/>
          <a:ext cx="1648564" cy="61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The </a:t>
          </a:r>
          <a:r>
            <a:rPr lang="en-US" sz="1400" b="1" kern="1200" dirty="0" smtClean="0"/>
            <a:t>returns from investing in convergence </a:t>
          </a:r>
          <a:r>
            <a:rPr lang="en-US" sz="1400" kern="1200" dirty="0" smtClean="0"/>
            <a:t>are impressive</a:t>
          </a:r>
          <a:endParaRPr lang="en-US" sz="1400" kern="1200" dirty="0"/>
        </a:p>
      </dsp:txBody>
      <dsp:txXfrm>
        <a:off x="2487664" y="145276"/>
        <a:ext cx="1648564" cy="611617"/>
      </dsp:txXfrm>
    </dsp:sp>
    <dsp:sp modelId="{4AE60BE2-DED7-4F44-BF94-FD213B6A48E3}">
      <dsp:nvSpPr>
        <dsp:cNvPr id="0" name=""/>
        <dsp:cNvSpPr/>
      </dsp:nvSpPr>
      <dsp:spPr>
        <a:xfrm>
          <a:off x="4303908" y="0"/>
          <a:ext cx="1648564" cy="1135861"/>
        </a:xfrm>
        <a:prstGeom prst="roundRect">
          <a:avLst/>
        </a:prstGeom>
        <a:noFill/>
        <a:ln w="381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sp>
    <dsp:sp modelId="{93A892BD-4608-4626-BB26-BBE18A699F15}">
      <dsp:nvSpPr>
        <dsp:cNvPr id="0" name=""/>
        <dsp:cNvSpPr/>
      </dsp:nvSpPr>
      <dsp:spPr>
        <a:xfrm>
          <a:off x="4266221" y="102512"/>
          <a:ext cx="1648564" cy="61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t>DAH is likely to</a:t>
          </a:r>
          <a:r>
            <a:rPr lang="en-US" sz="1400" b="0" kern="1200" dirty="0" smtClean="0"/>
            <a:t> shift away from supportive </a:t>
          </a:r>
          <a:r>
            <a:rPr lang="en-US" sz="1400" b="1" kern="1200" dirty="0" smtClean="0"/>
            <a:t>towards</a:t>
          </a:r>
          <a:r>
            <a:rPr lang="en-US" sz="1400" b="0" kern="1200" dirty="0" smtClean="0"/>
            <a:t> </a:t>
          </a:r>
          <a:r>
            <a:rPr lang="en-US" sz="1400" b="1" kern="1200" dirty="0" smtClean="0"/>
            <a:t>core functions</a:t>
          </a:r>
          <a:endParaRPr lang="en-US" sz="1400" b="1" kern="1200" dirty="0"/>
        </a:p>
      </dsp:txBody>
      <dsp:txXfrm>
        <a:off x="4266221" y="102512"/>
        <a:ext cx="1648564" cy="611617"/>
      </dsp:txXfrm>
    </dsp:sp>
    <dsp:sp modelId="{E04587CE-BD59-425A-88DF-05D0F7416E12}">
      <dsp:nvSpPr>
        <dsp:cNvPr id="0" name=""/>
        <dsp:cNvSpPr/>
      </dsp:nvSpPr>
      <dsp:spPr>
        <a:xfrm>
          <a:off x="1636395" y="1360269"/>
          <a:ext cx="1648564" cy="1135861"/>
        </a:xfrm>
        <a:prstGeom prst="roundRect">
          <a:avLst/>
        </a:prstGeom>
        <a:no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22688878-D2C9-4171-9B15-CB0E57D572AC}">
      <dsp:nvSpPr>
        <dsp:cNvPr id="0" name=""/>
        <dsp:cNvSpPr/>
      </dsp:nvSpPr>
      <dsp:spPr>
        <a:xfrm>
          <a:off x="1638010" y="1309567"/>
          <a:ext cx="1648564" cy="61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GB" sz="1400" b="1" kern="1200" dirty="0" smtClean="0">
              <a:solidFill>
                <a:schemeClr val="tx1"/>
              </a:solidFill>
            </a:rPr>
            <a:t>Fiscal policies </a:t>
          </a:r>
          <a:r>
            <a:rPr lang="en-GB" sz="1400" kern="1200" dirty="0" smtClean="0">
              <a:solidFill>
                <a:schemeClr val="tx1"/>
              </a:solidFill>
            </a:rPr>
            <a:t>are  powerful, underused lever for curbing NCDs &amp; injuries</a:t>
          </a:r>
          <a:endParaRPr lang="en-US" sz="1400" kern="1200" dirty="0"/>
        </a:p>
      </dsp:txBody>
      <dsp:txXfrm>
        <a:off x="1638010" y="1309567"/>
        <a:ext cx="1648564" cy="6116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8ED4-87A3-4933-BE18-AD2095C98376}">
      <dsp:nvSpPr>
        <dsp:cNvPr id="0" name=""/>
        <dsp:cNvSpPr/>
      </dsp:nvSpPr>
      <dsp:spPr>
        <a:xfrm>
          <a:off x="3605515" y="684663"/>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727594"/>
        <a:ext cx="27888" cy="5577"/>
      </dsp:txXfrm>
    </dsp:sp>
    <dsp:sp modelId="{97DA5FE5-D52C-46B8-800E-68538633792B}">
      <dsp:nvSpPr>
        <dsp:cNvPr id="0" name=""/>
        <dsp:cNvSpPr/>
      </dsp:nvSpPr>
      <dsp:spPr>
        <a:xfrm>
          <a:off x="1182235"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1. Summarize </a:t>
          </a:r>
          <a:r>
            <a:rPr lang="en-US" sz="1700" b="1" i="1" kern="1200" dirty="0" smtClean="0"/>
            <a:t>GH2035 </a:t>
          </a:r>
          <a:r>
            <a:rPr lang="en-US" sz="1700" b="1" kern="1200" dirty="0" smtClean="0"/>
            <a:t>and implications for DAH</a:t>
          </a:r>
          <a:endParaRPr lang="en-US" sz="1700" b="1" kern="1200" dirty="0"/>
        </a:p>
      </dsp:txBody>
      <dsp:txXfrm>
        <a:off x="1182235" y="2859"/>
        <a:ext cx="2425079" cy="1455047"/>
      </dsp:txXfrm>
    </dsp:sp>
    <dsp:sp modelId="{C25D4326-D4BF-455B-A2BB-B2AF64D4C495}">
      <dsp:nvSpPr>
        <dsp:cNvPr id="0" name=""/>
        <dsp:cNvSpPr/>
      </dsp:nvSpPr>
      <dsp:spPr>
        <a:xfrm>
          <a:off x="2394775" y="1456107"/>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1716903"/>
        <a:ext cx="151727" cy="5577"/>
      </dsp:txXfrm>
    </dsp:sp>
    <dsp:sp modelId="{F51A466E-1918-4340-90D3-29BC19DEF728}">
      <dsp:nvSpPr>
        <dsp:cNvPr id="0" name=""/>
        <dsp:cNvSpPr/>
      </dsp:nvSpPr>
      <dsp:spPr>
        <a:xfrm>
          <a:off x="4165084"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2. Lay out key post-2015 global health challenges and opportunities</a:t>
          </a:r>
          <a:endParaRPr lang="en-US" sz="1700" b="1" kern="1200" dirty="0"/>
        </a:p>
      </dsp:txBody>
      <dsp:txXfrm>
        <a:off x="4165084" y="2859"/>
        <a:ext cx="2425079" cy="1455047"/>
      </dsp:txXfrm>
    </dsp:sp>
    <dsp:sp modelId="{EC1858DD-EE0C-4BBA-96ED-EA49FDD95E8B}">
      <dsp:nvSpPr>
        <dsp:cNvPr id="0" name=""/>
        <dsp:cNvSpPr/>
      </dsp:nvSpPr>
      <dsp:spPr>
        <a:xfrm>
          <a:off x="3605515" y="2697480"/>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2740411"/>
        <a:ext cx="27888" cy="5577"/>
      </dsp:txXfrm>
    </dsp:sp>
    <dsp:sp modelId="{C75F71E0-3FB7-4DA9-B84A-8F90A94D5BDC}">
      <dsp:nvSpPr>
        <dsp:cNvPr id="0" name=""/>
        <dsp:cNvSpPr/>
      </dsp:nvSpPr>
      <dsp:spPr>
        <a:xfrm>
          <a:off x="1182235"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3. Develop new classification of DAH by function</a:t>
          </a:r>
          <a:endParaRPr lang="en-US" sz="1700" b="1" kern="1200" dirty="0"/>
        </a:p>
      </dsp:txBody>
      <dsp:txXfrm>
        <a:off x="1182235" y="2015676"/>
        <a:ext cx="2425079" cy="1455047"/>
      </dsp:txXfrm>
    </dsp:sp>
    <dsp:sp modelId="{BDE36CF5-01A0-43A7-A99E-930F7BE6C652}">
      <dsp:nvSpPr>
        <dsp:cNvPr id="0" name=""/>
        <dsp:cNvSpPr/>
      </dsp:nvSpPr>
      <dsp:spPr>
        <a:xfrm>
          <a:off x="2394775" y="3468923"/>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3729719"/>
        <a:ext cx="151727" cy="5577"/>
      </dsp:txXfrm>
    </dsp:sp>
    <dsp:sp modelId="{5482CBCA-92EB-4A12-A8EC-83F43D6F04A9}">
      <dsp:nvSpPr>
        <dsp:cNvPr id="0" name=""/>
        <dsp:cNvSpPr/>
      </dsp:nvSpPr>
      <dsp:spPr>
        <a:xfrm>
          <a:off x="4165084"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a:p>
      </dsp:txBody>
      <dsp:txXfrm>
        <a:off x="4165084" y="2015676"/>
        <a:ext cx="2425079" cy="1455047"/>
      </dsp:txXfrm>
    </dsp:sp>
    <dsp:sp modelId="{0654E1FA-BE6B-4E5C-8BBF-72F142814CBE}">
      <dsp:nvSpPr>
        <dsp:cNvPr id="0" name=""/>
        <dsp:cNvSpPr/>
      </dsp:nvSpPr>
      <dsp:spPr>
        <a:xfrm>
          <a:off x="3605515" y="4710296"/>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4753227"/>
        <a:ext cx="27888" cy="5577"/>
      </dsp:txXfrm>
    </dsp:sp>
    <dsp:sp modelId="{B0939418-6120-4A72-A1B1-48FB8F8E75D2}">
      <dsp:nvSpPr>
        <dsp:cNvPr id="0" name=""/>
        <dsp:cNvSpPr/>
      </dsp:nvSpPr>
      <dsp:spPr>
        <a:xfrm>
          <a:off x="1182235"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5. Assess Sweden’s strengths &amp; impacts in global health</a:t>
          </a:r>
          <a:endParaRPr lang="en-US" sz="1700" b="1" kern="1200" dirty="0"/>
        </a:p>
      </dsp:txBody>
      <dsp:txXfrm>
        <a:off x="1182235" y="4028492"/>
        <a:ext cx="2425079" cy="1455047"/>
      </dsp:txXfrm>
    </dsp:sp>
    <dsp:sp modelId="{0907965E-08B8-4EC3-B6C7-A0DEE27EA391}">
      <dsp:nvSpPr>
        <dsp:cNvPr id="0" name=""/>
        <dsp:cNvSpPr/>
      </dsp:nvSpPr>
      <dsp:spPr>
        <a:xfrm>
          <a:off x="4165084"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6. Policy options for Swedish DAH to support </a:t>
          </a:r>
          <a:r>
            <a:rPr lang="en-US" sz="1700" b="1" i="1" kern="1200" dirty="0" smtClean="0">
              <a:solidFill>
                <a:schemeClr val="bg1"/>
              </a:solidFill>
            </a:rPr>
            <a:t>GH2035</a:t>
          </a:r>
          <a:r>
            <a:rPr lang="en-US" sz="1700" b="1" kern="1200" dirty="0" smtClean="0">
              <a:solidFill>
                <a:schemeClr val="bg1"/>
              </a:solidFill>
            </a:rPr>
            <a:t> goals—based on strengths and neglected functions</a:t>
          </a:r>
          <a:endParaRPr lang="en-US" sz="1700" b="1" kern="1200" dirty="0">
            <a:solidFill>
              <a:schemeClr val="bg1"/>
            </a:solidFill>
          </a:endParaRPr>
        </a:p>
      </dsp:txBody>
      <dsp:txXfrm>
        <a:off x="4165084" y="4028492"/>
        <a:ext cx="2425079" cy="14550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8ED4-87A3-4933-BE18-AD2095C98376}">
      <dsp:nvSpPr>
        <dsp:cNvPr id="0" name=""/>
        <dsp:cNvSpPr/>
      </dsp:nvSpPr>
      <dsp:spPr>
        <a:xfrm>
          <a:off x="3605515" y="684663"/>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727594"/>
        <a:ext cx="27888" cy="5577"/>
      </dsp:txXfrm>
    </dsp:sp>
    <dsp:sp modelId="{97DA5FE5-D52C-46B8-800E-68538633792B}">
      <dsp:nvSpPr>
        <dsp:cNvPr id="0" name=""/>
        <dsp:cNvSpPr/>
      </dsp:nvSpPr>
      <dsp:spPr>
        <a:xfrm>
          <a:off x="1182235"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1. Summarize </a:t>
          </a:r>
          <a:r>
            <a:rPr lang="en-US" sz="1700" b="1" i="1" kern="1200" dirty="0" smtClean="0"/>
            <a:t>GH2035 </a:t>
          </a:r>
          <a:r>
            <a:rPr lang="en-US" sz="1700" b="1" kern="1200" dirty="0" smtClean="0"/>
            <a:t>and implications for DAH</a:t>
          </a:r>
          <a:endParaRPr lang="en-US" sz="1700" b="1" kern="1200" dirty="0"/>
        </a:p>
      </dsp:txBody>
      <dsp:txXfrm>
        <a:off x="1182235" y="2859"/>
        <a:ext cx="2425079" cy="1455047"/>
      </dsp:txXfrm>
    </dsp:sp>
    <dsp:sp modelId="{C25D4326-D4BF-455B-A2BB-B2AF64D4C495}">
      <dsp:nvSpPr>
        <dsp:cNvPr id="0" name=""/>
        <dsp:cNvSpPr/>
      </dsp:nvSpPr>
      <dsp:spPr>
        <a:xfrm>
          <a:off x="2394775" y="1456107"/>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1716903"/>
        <a:ext cx="151727" cy="5577"/>
      </dsp:txXfrm>
    </dsp:sp>
    <dsp:sp modelId="{F51A466E-1918-4340-90D3-29BC19DEF728}">
      <dsp:nvSpPr>
        <dsp:cNvPr id="0" name=""/>
        <dsp:cNvSpPr/>
      </dsp:nvSpPr>
      <dsp:spPr>
        <a:xfrm>
          <a:off x="4165084"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2. Lay out key post-2015 global health challenges and opportunities</a:t>
          </a:r>
          <a:endParaRPr lang="en-US" sz="1700" b="1" kern="1200" dirty="0"/>
        </a:p>
      </dsp:txBody>
      <dsp:txXfrm>
        <a:off x="4165084" y="2859"/>
        <a:ext cx="2425079" cy="1455047"/>
      </dsp:txXfrm>
    </dsp:sp>
    <dsp:sp modelId="{EC1858DD-EE0C-4BBA-96ED-EA49FDD95E8B}">
      <dsp:nvSpPr>
        <dsp:cNvPr id="0" name=""/>
        <dsp:cNvSpPr/>
      </dsp:nvSpPr>
      <dsp:spPr>
        <a:xfrm>
          <a:off x="3605515" y="2697480"/>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2740411"/>
        <a:ext cx="27888" cy="5577"/>
      </dsp:txXfrm>
    </dsp:sp>
    <dsp:sp modelId="{C75F71E0-3FB7-4DA9-B84A-8F90A94D5BDC}">
      <dsp:nvSpPr>
        <dsp:cNvPr id="0" name=""/>
        <dsp:cNvSpPr/>
      </dsp:nvSpPr>
      <dsp:spPr>
        <a:xfrm>
          <a:off x="1182235" y="2015676"/>
          <a:ext cx="2425079" cy="1455047"/>
        </a:xfrm>
        <a:prstGeom prst="rect">
          <a:avLst/>
        </a:prstGeom>
        <a:solidFill>
          <a:schemeClr val="accent1">
            <a:hueOff val="0"/>
            <a:satOff val="0"/>
            <a:lumOff val="0"/>
            <a:alphaOff val="0"/>
          </a:schemeClr>
        </a:solidFill>
        <a:ln w="762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3. Develop new classification of DAH by function</a:t>
          </a:r>
          <a:endParaRPr lang="en-US" sz="1700" b="1" kern="1200" dirty="0"/>
        </a:p>
      </dsp:txBody>
      <dsp:txXfrm>
        <a:off x="1182235" y="2015676"/>
        <a:ext cx="2425079" cy="1455047"/>
      </dsp:txXfrm>
    </dsp:sp>
    <dsp:sp modelId="{BDE36CF5-01A0-43A7-A99E-930F7BE6C652}">
      <dsp:nvSpPr>
        <dsp:cNvPr id="0" name=""/>
        <dsp:cNvSpPr/>
      </dsp:nvSpPr>
      <dsp:spPr>
        <a:xfrm>
          <a:off x="2394775" y="3468923"/>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3729719"/>
        <a:ext cx="151727" cy="5577"/>
      </dsp:txXfrm>
    </dsp:sp>
    <dsp:sp modelId="{5482CBCA-92EB-4A12-A8EC-83F43D6F04A9}">
      <dsp:nvSpPr>
        <dsp:cNvPr id="0" name=""/>
        <dsp:cNvSpPr/>
      </dsp:nvSpPr>
      <dsp:spPr>
        <a:xfrm>
          <a:off x="4165084"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a:p>
      </dsp:txBody>
      <dsp:txXfrm>
        <a:off x="4165084" y="2015676"/>
        <a:ext cx="2425079" cy="1455047"/>
      </dsp:txXfrm>
    </dsp:sp>
    <dsp:sp modelId="{0654E1FA-BE6B-4E5C-8BBF-72F142814CBE}">
      <dsp:nvSpPr>
        <dsp:cNvPr id="0" name=""/>
        <dsp:cNvSpPr/>
      </dsp:nvSpPr>
      <dsp:spPr>
        <a:xfrm>
          <a:off x="3605515" y="4710296"/>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4753227"/>
        <a:ext cx="27888" cy="5577"/>
      </dsp:txXfrm>
    </dsp:sp>
    <dsp:sp modelId="{B0939418-6120-4A72-A1B1-48FB8F8E75D2}">
      <dsp:nvSpPr>
        <dsp:cNvPr id="0" name=""/>
        <dsp:cNvSpPr/>
      </dsp:nvSpPr>
      <dsp:spPr>
        <a:xfrm>
          <a:off x="1182235"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5. Assess Sweden’s strengths &amp; impacts in global health</a:t>
          </a:r>
          <a:endParaRPr lang="en-US" sz="1700" b="1" kern="1200" dirty="0"/>
        </a:p>
      </dsp:txBody>
      <dsp:txXfrm>
        <a:off x="1182235" y="4028492"/>
        <a:ext cx="2425079" cy="1455047"/>
      </dsp:txXfrm>
    </dsp:sp>
    <dsp:sp modelId="{0907965E-08B8-4EC3-B6C7-A0DEE27EA391}">
      <dsp:nvSpPr>
        <dsp:cNvPr id="0" name=""/>
        <dsp:cNvSpPr/>
      </dsp:nvSpPr>
      <dsp:spPr>
        <a:xfrm>
          <a:off x="4165084"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6. Policy options for Swedish DAH to support </a:t>
          </a:r>
          <a:r>
            <a:rPr lang="en-US" sz="1700" b="1" i="1" kern="1200" dirty="0" smtClean="0">
              <a:solidFill>
                <a:schemeClr val="bg1"/>
              </a:solidFill>
            </a:rPr>
            <a:t>GH2035</a:t>
          </a:r>
          <a:r>
            <a:rPr lang="en-US" sz="1700" b="1" kern="1200" dirty="0" smtClean="0">
              <a:solidFill>
                <a:schemeClr val="bg1"/>
              </a:solidFill>
            </a:rPr>
            <a:t> goals—based on strengths and neglected functions</a:t>
          </a:r>
          <a:endParaRPr lang="en-US" sz="1700" b="1" kern="1200" dirty="0">
            <a:solidFill>
              <a:schemeClr val="bg1"/>
            </a:solidFill>
          </a:endParaRPr>
        </a:p>
      </dsp:txBody>
      <dsp:txXfrm>
        <a:off x="4165084" y="4028492"/>
        <a:ext cx="2425079" cy="14550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8ED4-87A3-4933-BE18-AD2095C98376}">
      <dsp:nvSpPr>
        <dsp:cNvPr id="0" name=""/>
        <dsp:cNvSpPr/>
      </dsp:nvSpPr>
      <dsp:spPr>
        <a:xfrm>
          <a:off x="3605515" y="684663"/>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727594"/>
        <a:ext cx="27888" cy="5577"/>
      </dsp:txXfrm>
    </dsp:sp>
    <dsp:sp modelId="{97DA5FE5-D52C-46B8-800E-68538633792B}">
      <dsp:nvSpPr>
        <dsp:cNvPr id="0" name=""/>
        <dsp:cNvSpPr/>
      </dsp:nvSpPr>
      <dsp:spPr>
        <a:xfrm>
          <a:off x="1182235"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1. Summarize </a:t>
          </a:r>
          <a:r>
            <a:rPr lang="en-US" sz="1700" b="1" i="1" kern="1200" dirty="0" smtClean="0"/>
            <a:t>GH2035 </a:t>
          </a:r>
          <a:r>
            <a:rPr lang="en-US" sz="1700" b="1" kern="1200" dirty="0" smtClean="0"/>
            <a:t>and implications for DAH</a:t>
          </a:r>
          <a:endParaRPr lang="en-US" sz="1700" b="1" kern="1200" dirty="0"/>
        </a:p>
      </dsp:txBody>
      <dsp:txXfrm>
        <a:off x="1182235" y="2859"/>
        <a:ext cx="2425079" cy="1455047"/>
      </dsp:txXfrm>
    </dsp:sp>
    <dsp:sp modelId="{C25D4326-D4BF-455B-A2BB-B2AF64D4C495}">
      <dsp:nvSpPr>
        <dsp:cNvPr id="0" name=""/>
        <dsp:cNvSpPr/>
      </dsp:nvSpPr>
      <dsp:spPr>
        <a:xfrm>
          <a:off x="2394775" y="1456107"/>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1716903"/>
        <a:ext cx="151727" cy="5577"/>
      </dsp:txXfrm>
    </dsp:sp>
    <dsp:sp modelId="{F51A466E-1918-4340-90D3-29BC19DEF728}">
      <dsp:nvSpPr>
        <dsp:cNvPr id="0" name=""/>
        <dsp:cNvSpPr/>
      </dsp:nvSpPr>
      <dsp:spPr>
        <a:xfrm>
          <a:off x="4165084" y="2859"/>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2. Lay out key post-2015 global health challenges and opportunities</a:t>
          </a:r>
          <a:endParaRPr lang="en-US" sz="1700" b="1" kern="1200" dirty="0"/>
        </a:p>
      </dsp:txBody>
      <dsp:txXfrm>
        <a:off x="4165084" y="2859"/>
        <a:ext cx="2425079" cy="1455047"/>
      </dsp:txXfrm>
    </dsp:sp>
    <dsp:sp modelId="{EC1858DD-EE0C-4BBA-96ED-EA49FDD95E8B}">
      <dsp:nvSpPr>
        <dsp:cNvPr id="0" name=""/>
        <dsp:cNvSpPr/>
      </dsp:nvSpPr>
      <dsp:spPr>
        <a:xfrm>
          <a:off x="3605515" y="2697480"/>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2740411"/>
        <a:ext cx="27888" cy="5577"/>
      </dsp:txXfrm>
    </dsp:sp>
    <dsp:sp modelId="{C75F71E0-3FB7-4DA9-B84A-8F90A94D5BDC}">
      <dsp:nvSpPr>
        <dsp:cNvPr id="0" name=""/>
        <dsp:cNvSpPr/>
      </dsp:nvSpPr>
      <dsp:spPr>
        <a:xfrm>
          <a:off x="1182235"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3. Develop new classification of DAH by function</a:t>
          </a:r>
          <a:endParaRPr lang="en-US" sz="1700" b="1" kern="1200" dirty="0"/>
        </a:p>
      </dsp:txBody>
      <dsp:txXfrm>
        <a:off x="1182235" y="2015676"/>
        <a:ext cx="2425079" cy="1455047"/>
      </dsp:txXfrm>
    </dsp:sp>
    <dsp:sp modelId="{BDE36CF5-01A0-43A7-A99E-930F7BE6C652}">
      <dsp:nvSpPr>
        <dsp:cNvPr id="0" name=""/>
        <dsp:cNvSpPr/>
      </dsp:nvSpPr>
      <dsp:spPr>
        <a:xfrm>
          <a:off x="2394775" y="3468923"/>
          <a:ext cx="2982848" cy="527168"/>
        </a:xfrm>
        <a:custGeom>
          <a:avLst/>
          <a:gdLst/>
          <a:ahLst/>
          <a:cxnLst/>
          <a:rect l="0" t="0" r="0" b="0"/>
          <a:pathLst>
            <a:path>
              <a:moveTo>
                <a:pt x="2982848" y="0"/>
              </a:moveTo>
              <a:lnTo>
                <a:pt x="2982848" y="280684"/>
              </a:lnTo>
              <a:lnTo>
                <a:pt x="0" y="280684"/>
              </a:lnTo>
              <a:lnTo>
                <a:pt x="0" y="527168"/>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10336" y="3729719"/>
        <a:ext cx="151727" cy="5577"/>
      </dsp:txXfrm>
    </dsp:sp>
    <dsp:sp modelId="{5482CBCA-92EB-4A12-A8EC-83F43D6F04A9}">
      <dsp:nvSpPr>
        <dsp:cNvPr id="0" name=""/>
        <dsp:cNvSpPr/>
      </dsp:nvSpPr>
      <dsp:spPr>
        <a:xfrm>
          <a:off x="4165084" y="2015676"/>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a:p>
      </dsp:txBody>
      <dsp:txXfrm>
        <a:off x="4165084" y="2015676"/>
        <a:ext cx="2425079" cy="1455047"/>
      </dsp:txXfrm>
    </dsp:sp>
    <dsp:sp modelId="{0654E1FA-BE6B-4E5C-8BBF-72F142814CBE}">
      <dsp:nvSpPr>
        <dsp:cNvPr id="0" name=""/>
        <dsp:cNvSpPr/>
      </dsp:nvSpPr>
      <dsp:spPr>
        <a:xfrm>
          <a:off x="3605515" y="4710296"/>
          <a:ext cx="527168" cy="91440"/>
        </a:xfrm>
        <a:custGeom>
          <a:avLst/>
          <a:gdLst/>
          <a:ahLst/>
          <a:cxnLst/>
          <a:rect l="0" t="0" r="0" b="0"/>
          <a:pathLst>
            <a:path>
              <a:moveTo>
                <a:pt x="0" y="45720"/>
              </a:moveTo>
              <a:lnTo>
                <a:pt x="527168" y="45720"/>
              </a:lnTo>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855155" y="4753227"/>
        <a:ext cx="27888" cy="5577"/>
      </dsp:txXfrm>
    </dsp:sp>
    <dsp:sp modelId="{B0939418-6120-4A72-A1B1-48FB8F8E75D2}">
      <dsp:nvSpPr>
        <dsp:cNvPr id="0" name=""/>
        <dsp:cNvSpPr/>
      </dsp:nvSpPr>
      <dsp:spPr>
        <a:xfrm>
          <a:off x="1182235"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5. Assess Sweden’s strengths &amp; impacts in global health</a:t>
          </a:r>
          <a:endParaRPr lang="en-US" sz="1700" b="1" kern="1200" dirty="0"/>
        </a:p>
      </dsp:txBody>
      <dsp:txXfrm>
        <a:off x="1182235" y="4028492"/>
        <a:ext cx="2425079" cy="1455047"/>
      </dsp:txXfrm>
    </dsp:sp>
    <dsp:sp modelId="{0907965E-08B8-4EC3-B6C7-A0DEE27EA391}">
      <dsp:nvSpPr>
        <dsp:cNvPr id="0" name=""/>
        <dsp:cNvSpPr/>
      </dsp:nvSpPr>
      <dsp:spPr>
        <a:xfrm>
          <a:off x="4165084" y="4028492"/>
          <a:ext cx="2425079" cy="14550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6. Policy options for Swedish DAH to support </a:t>
          </a:r>
          <a:r>
            <a:rPr lang="en-US" sz="1700" b="1" i="1" kern="1200" dirty="0" smtClean="0">
              <a:solidFill>
                <a:schemeClr val="bg1"/>
              </a:solidFill>
            </a:rPr>
            <a:t>GH2035</a:t>
          </a:r>
          <a:r>
            <a:rPr lang="en-US" sz="1700" b="1" kern="1200" dirty="0" smtClean="0">
              <a:solidFill>
                <a:schemeClr val="bg1"/>
              </a:solidFill>
            </a:rPr>
            <a:t> goals—based on strengths and neglected functions</a:t>
          </a:r>
          <a:endParaRPr lang="en-US" sz="1700" b="1" kern="1200" dirty="0">
            <a:solidFill>
              <a:schemeClr val="bg1"/>
            </a:solidFill>
          </a:endParaRPr>
        </a:p>
      </dsp:txBody>
      <dsp:txXfrm>
        <a:off x="4165084" y="4028492"/>
        <a:ext cx="2425079" cy="145504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EB54EA6A-8EB7-EC4B-8FF4-92CEC8D9C031}" type="datetimeFigureOut">
              <a:rPr lang="en-US" smtClean="0"/>
              <a:t>3/18/2015</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12F91E7C-ED99-BC40-8B61-8E2056125968}" type="slidenum">
              <a:rPr lang="en-US" smtClean="0"/>
              <a:t>‹#›</a:t>
            </a:fld>
            <a:endParaRPr lang="en-US"/>
          </a:p>
        </p:txBody>
      </p:sp>
    </p:spTree>
    <p:extLst>
      <p:ext uri="{BB962C8B-B14F-4D97-AF65-F5344CB8AC3E}">
        <p14:creationId xmlns:p14="http://schemas.microsoft.com/office/powerpoint/2010/main" val="1362699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679C6BA-7449-4716-B5BF-8E7146F23D96}" type="datetimeFigureOut">
              <a:rPr lang="en-US" smtClean="0"/>
              <a:t>3/18/2015</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260E0F24-FC91-417C-AB2E-A66D31643FA0}" type="slidenum">
              <a:rPr lang="en-US" smtClean="0"/>
              <a:t>‹#›</a:t>
            </a:fld>
            <a:endParaRPr lang="en-US"/>
          </a:p>
        </p:txBody>
      </p:sp>
    </p:spTree>
    <p:extLst>
      <p:ext uri="{BB962C8B-B14F-4D97-AF65-F5344CB8AC3E}">
        <p14:creationId xmlns:p14="http://schemas.microsoft.com/office/powerpoint/2010/main" val="19148596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3</a:t>
            </a:fld>
            <a:endParaRPr lang="en-US"/>
          </a:p>
        </p:txBody>
      </p:sp>
    </p:spTree>
    <p:extLst>
      <p:ext uri="{BB962C8B-B14F-4D97-AF65-F5344CB8AC3E}">
        <p14:creationId xmlns:p14="http://schemas.microsoft.com/office/powerpoint/2010/main" val="3742775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13</a:t>
            </a:fld>
            <a:endParaRPr lang="en-US"/>
          </a:p>
        </p:txBody>
      </p:sp>
    </p:spTree>
    <p:extLst>
      <p:ext uri="{BB962C8B-B14F-4D97-AF65-F5344CB8AC3E}">
        <p14:creationId xmlns:p14="http://schemas.microsoft.com/office/powerpoint/2010/main" val="300520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14</a:t>
            </a:fld>
            <a:endParaRPr lang="en-US"/>
          </a:p>
        </p:txBody>
      </p:sp>
    </p:spTree>
    <p:extLst>
      <p:ext uri="{BB962C8B-B14F-4D97-AF65-F5344CB8AC3E}">
        <p14:creationId xmlns:p14="http://schemas.microsoft.com/office/powerpoint/2010/main" val="3808911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15</a:t>
            </a:fld>
            <a:endParaRPr lang="en-US"/>
          </a:p>
        </p:txBody>
      </p:sp>
    </p:spTree>
    <p:extLst>
      <p:ext uri="{BB962C8B-B14F-4D97-AF65-F5344CB8AC3E}">
        <p14:creationId xmlns:p14="http://schemas.microsoft.com/office/powerpoint/2010/main" val="100476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16</a:t>
            </a:fld>
            <a:endParaRPr lang="en-US"/>
          </a:p>
        </p:txBody>
      </p:sp>
    </p:spTree>
    <p:extLst>
      <p:ext uri="{BB962C8B-B14F-4D97-AF65-F5344CB8AC3E}">
        <p14:creationId xmlns:p14="http://schemas.microsoft.com/office/powerpoint/2010/main" val="2101872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17</a:t>
            </a:fld>
            <a:endParaRPr lang="en-US"/>
          </a:p>
        </p:txBody>
      </p:sp>
    </p:spTree>
    <p:extLst>
      <p:ext uri="{BB962C8B-B14F-4D97-AF65-F5344CB8AC3E}">
        <p14:creationId xmlns:p14="http://schemas.microsoft.com/office/powerpoint/2010/main" val="1132083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18</a:t>
            </a:fld>
            <a:endParaRPr lang="en-US"/>
          </a:p>
        </p:txBody>
      </p:sp>
    </p:spTree>
    <p:extLst>
      <p:ext uri="{BB962C8B-B14F-4D97-AF65-F5344CB8AC3E}">
        <p14:creationId xmlns:p14="http://schemas.microsoft.com/office/powerpoint/2010/main" val="492355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19</a:t>
            </a:fld>
            <a:endParaRPr lang="en-US"/>
          </a:p>
        </p:txBody>
      </p:sp>
    </p:spTree>
    <p:extLst>
      <p:ext uri="{BB962C8B-B14F-4D97-AF65-F5344CB8AC3E}">
        <p14:creationId xmlns:p14="http://schemas.microsoft.com/office/powerpoint/2010/main" val="311106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20</a:t>
            </a:fld>
            <a:endParaRPr lang="en-US"/>
          </a:p>
        </p:txBody>
      </p:sp>
    </p:spTree>
    <p:extLst>
      <p:ext uri="{BB962C8B-B14F-4D97-AF65-F5344CB8AC3E}">
        <p14:creationId xmlns:p14="http://schemas.microsoft.com/office/powerpoint/2010/main" val="2699486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21</a:t>
            </a:fld>
            <a:endParaRPr lang="en-US"/>
          </a:p>
        </p:txBody>
      </p:sp>
    </p:spTree>
    <p:extLst>
      <p:ext uri="{BB962C8B-B14F-4D97-AF65-F5344CB8AC3E}">
        <p14:creationId xmlns:p14="http://schemas.microsoft.com/office/powerpoint/2010/main" val="319264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argue</a:t>
            </a:r>
            <a:r>
              <a:rPr lang="en-US" sz="1200" kern="1200" baseline="0" dirty="0" smtClean="0">
                <a:solidFill>
                  <a:schemeClr val="tx1"/>
                </a:solidFill>
                <a:effectLst/>
                <a:latin typeface="+mn-lt"/>
                <a:ea typeface="+mn-ea"/>
                <a:cs typeface="+mn-cs"/>
              </a:rPr>
              <a:t> that a greater % of ODA should go to health.  Why? </a:t>
            </a:r>
            <a:r>
              <a:rPr lang="en-US" sz="1200" kern="1200" dirty="0" smtClean="0">
                <a:solidFill>
                  <a:schemeClr val="tx1"/>
                </a:solidFill>
                <a:effectLst/>
                <a:latin typeface="+mn-lt"/>
                <a:ea typeface="+mn-ea"/>
                <a:cs typeface="+mn-cs"/>
              </a:rPr>
              <a:t>First, health aid has a strong record of exceptional implementation success, as shown for example by the robust association between development assistance for health for scaling up HIV and malaria control tools and reduced mortality from these infections. Second, the returns to investing in the health sector have historically been very large—benefit-cost analyses can be around 5-10 or even higher</a:t>
            </a:r>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22</a:t>
            </a:fld>
            <a:endParaRPr lang="en-US"/>
          </a:p>
        </p:txBody>
      </p:sp>
    </p:spTree>
    <p:extLst>
      <p:ext uri="{BB962C8B-B14F-4D97-AF65-F5344CB8AC3E}">
        <p14:creationId xmlns:p14="http://schemas.microsoft.com/office/powerpoint/2010/main" val="182068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4</a:t>
            </a:fld>
            <a:endParaRPr lang="en-US"/>
          </a:p>
        </p:txBody>
      </p:sp>
    </p:spTree>
    <p:extLst>
      <p:ext uri="{BB962C8B-B14F-4D97-AF65-F5344CB8AC3E}">
        <p14:creationId xmlns:p14="http://schemas.microsoft.com/office/powerpoint/2010/main" val="24309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23</a:t>
            </a:fld>
            <a:endParaRPr lang="en-US"/>
          </a:p>
        </p:txBody>
      </p:sp>
    </p:spTree>
    <p:extLst>
      <p:ext uri="{BB962C8B-B14F-4D97-AF65-F5344CB8AC3E}">
        <p14:creationId xmlns:p14="http://schemas.microsoft.com/office/powerpoint/2010/main" val="2837493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24</a:t>
            </a:fld>
            <a:endParaRPr lang="en-US"/>
          </a:p>
        </p:txBody>
      </p:sp>
    </p:spTree>
    <p:extLst>
      <p:ext uri="{BB962C8B-B14F-4D97-AF65-F5344CB8AC3E}">
        <p14:creationId xmlns:p14="http://schemas.microsoft.com/office/powerpoint/2010/main" val="3183833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26</a:t>
            </a:fld>
            <a:endParaRPr lang="en-US"/>
          </a:p>
        </p:txBody>
      </p:sp>
    </p:spTree>
    <p:extLst>
      <p:ext uri="{BB962C8B-B14F-4D97-AF65-F5344CB8AC3E}">
        <p14:creationId xmlns:p14="http://schemas.microsoft.com/office/powerpoint/2010/main" val="3456960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27</a:t>
            </a:fld>
            <a:endParaRPr lang="en-US"/>
          </a:p>
        </p:txBody>
      </p:sp>
    </p:spTree>
    <p:extLst>
      <p:ext uri="{BB962C8B-B14F-4D97-AF65-F5344CB8AC3E}">
        <p14:creationId xmlns:p14="http://schemas.microsoft.com/office/powerpoint/2010/main" val="509432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28</a:t>
            </a:fld>
            <a:endParaRPr lang="en-US"/>
          </a:p>
        </p:txBody>
      </p:sp>
    </p:spTree>
    <p:extLst>
      <p:ext uri="{BB962C8B-B14F-4D97-AF65-F5344CB8AC3E}">
        <p14:creationId xmlns:p14="http://schemas.microsoft.com/office/powerpoint/2010/main" val="49335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r>
              <a:rPr lang="en-US" sz="1800" dirty="0" smtClean="0"/>
              <a:t>Categories 1-3 of DAH underfunded</a:t>
            </a:r>
          </a:p>
          <a:p>
            <a:endParaRPr lang="sv-SE" dirty="0"/>
          </a:p>
        </p:txBody>
      </p:sp>
      <p:sp>
        <p:nvSpPr>
          <p:cNvPr id="4" name="Platshållare för bildnummer 3"/>
          <p:cNvSpPr>
            <a:spLocks noGrp="1"/>
          </p:cNvSpPr>
          <p:nvPr>
            <p:ph type="sldNum" sz="quarter" idx="10"/>
          </p:nvPr>
        </p:nvSpPr>
        <p:spPr/>
        <p:txBody>
          <a:bodyPr/>
          <a:lstStyle/>
          <a:p>
            <a:fld id="{260E0F24-FC91-417C-AB2E-A66D31643FA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196562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Supportive functions should be seen as temporary assistance limited to resource-poor populations and countries with special needs. As countries grow richer, supportive functions should gradually become the responsibility of national governments and international collective action should focus its attention on core functions. </a:t>
            </a:r>
            <a:endParaRPr lang="de-DE" dirty="0" smtClean="0"/>
          </a:p>
          <a:p>
            <a:endParaRPr lang="de-DE" dirty="0"/>
          </a:p>
        </p:txBody>
      </p:sp>
      <p:sp>
        <p:nvSpPr>
          <p:cNvPr id="4" name="Foliennummernplatzhalter 3"/>
          <p:cNvSpPr>
            <a:spLocks noGrp="1"/>
          </p:cNvSpPr>
          <p:nvPr>
            <p:ph type="sldNum" sz="quarter" idx="10"/>
          </p:nvPr>
        </p:nvSpPr>
        <p:spPr/>
        <p:txBody>
          <a:bodyPr/>
          <a:lstStyle/>
          <a:p>
            <a:fld id="{45A7E9DA-3252-4FB0-BA32-705AEE572267}"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877373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simple dichotomy of international collective action into core and supportive is useful for a broad categorization of health aid according to functions. However, the categories of core and supportive fail to capture the types of direct country assistance (i.e. supportive DAH) that (a) have an element of international collective action, and (b) may not be easily replaced by domestic financing when LICs and LMICs become wealthier.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Largest share of the poor live in MICs.  DAH also needed especially for vulnerable groups</a:t>
            </a:r>
            <a:r>
              <a:rPr lang="en-US" sz="1800" baseline="0" dirty="0" smtClean="0"/>
              <a:t> and politically problematic services even when countries graduate to middle-income status</a:t>
            </a: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en-US" noProof="0" dirty="0"/>
          </a:p>
        </p:txBody>
      </p:sp>
      <p:sp>
        <p:nvSpPr>
          <p:cNvPr id="4" name="Slide Number Placeholder 3"/>
          <p:cNvSpPr>
            <a:spLocks noGrp="1"/>
          </p:cNvSpPr>
          <p:nvPr>
            <p:ph type="sldNum" sz="quarter" idx="10"/>
          </p:nvPr>
        </p:nvSpPr>
        <p:spPr/>
        <p:txBody>
          <a:bodyPr/>
          <a:lstStyle/>
          <a:p>
            <a:fld id="{45A7E9DA-3252-4FB0-BA32-705AEE572267}"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45094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And other types</a:t>
            </a:r>
            <a:r>
              <a:rPr lang="en-US" baseline="0" dirty="0" smtClean="0"/>
              <a:t> of global funding as well. Example: HSS funding may help to prevent infectious outbreaks – a clear contribution to a global public good.</a:t>
            </a:r>
          </a:p>
          <a:p>
            <a:pPr marL="228600" indent="-228600">
              <a:buAutoNum type="arabicPeriod"/>
            </a:pPr>
            <a:r>
              <a:rPr lang="en-US" baseline="0" dirty="0" smtClean="0"/>
              <a:t>R&amp;D as a key area deserves special attention</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5A7E9DA-3252-4FB0-BA32-705AEE572267}"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868839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smtClean="0"/>
              <a:t>Other</a:t>
            </a:r>
            <a:endParaRPr lang="sv-SE" sz="1800" dirty="0"/>
          </a:p>
        </p:txBody>
      </p:sp>
      <p:sp>
        <p:nvSpPr>
          <p:cNvPr id="4" name="Platshållare för bildnummer 3"/>
          <p:cNvSpPr>
            <a:spLocks noGrp="1"/>
          </p:cNvSpPr>
          <p:nvPr>
            <p:ph type="sldNum" sz="quarter" idx="10"/>
          </p:nvPr>
        </p:nvSpPr>
        <p:spPr/>
        <p:txBody>
          <a:bodyPr/>
          <a:lstStyle/>
          <a:p>
            <a:fld id="{260E0F24-FC91-417C-AB2E-A66D31643FA0}"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19656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E0F24-FC91-417C-AB2E-A66D31643FA0}" type="slidenum">
              <a:rPr lang="en-US" smtClean="0"/>
              <a:t>5</a:t>
            </a:fld>
            <a:endParaRPr lang="en-US"/>
          </a:p>
        </p:txBody>
      </p:sp>
    </p:spTree>
    <p:extLst>
      <p:ext uri="{BB962C8B-B14F-4D97-AF65-F5344CB8AC3E}">
        <p14:creationId xmlns:p14="http://schemas.microsoft.com/office/powerpoint/2010/main" val="3687538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7E9DA-3252-4FB0-BA32-705AEE572267}"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878056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indent="0">
              <a:buNone/>
            </a:pPr>
            <a:r>
              <a:rPr lang="en-US" b="1" dirty="0" smtClean="0"/>
              <a:t>Level of disbursement </a:t>
            </a:r>
          </a:p>
          <a:p>
            <a:pPr marL="342900" lvl="1" indent="-342900">
              <a:buFont typeface="Arial"/>
              <a:buChar char="•"/>
            </a:pPr>
            <a:r>
              <a:rPr lang="en-US" sz="2200" dirty="0" smtClean="0"/>
              <a:t>Over a third of the funding for GPGs and leadership/stewardship is disbursed at country level</a:t>
            </a:r>
          </a:p>
          <a:p>
            <a:pPr marL="342900" lvl="1" indent="-342900">
              <a:buFont typeface="Arial"/>
              <a:buChar char="•"/>
            </a:pPr>
            <a:r>
              <a:rPr lang="en-US" sz="2200" dirty="0" smtClean="0"/>
              <a:t>All funding to sharing of intellectual property is at global level</a:t>
            </a:r>
          </a:p>
          <a:p>
            <a:pPr marL="342900" lvl="1" indent="-342900">
              <a:buFont typeface="Arial"/>
              <a:buChar char="•"/>
            </a:pPr>
            <a:r>
              <a:rPr lang="en-US" sz="2200" dirty="0" smtClean="0"/>
              <a:t>Funding for antimicrobial resistance is fully disbursed at country level </a:t>
            </a:r>
          </a:p>
          <a:p>
            <a:endParaRPr lang="de-DE" dirty="0"/>
          </a:p>
        </p:txBody>
      </p:sp>
      <p:sp>
        <p:nvSpPr>
          <p:cNvPr id="4" name="Foliennummernplatzhalter 3"/>
          <p:cNvSpPr>
            <a:spLocks noGrp="1"/>
          </p:cNvSpPr>
          <p:nvPr>
            <p:ph type="sldNum" sz="quarter" idx="10"/>
          </p:nvPr>
        </p:nvSpPr>
        <p:spPr/>
        <p:txBody>
          <a:bodyPr/>
          <a:lstStyle/>
          <a:p>
            <a:fld id="{45A7E9DA-3252-4FB0-BA32-705AEE572267}"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428021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7E9DA-3252-4FB0-BA32-705AEE572267}"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575332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GAVI+GF </a:t>
            </a:r>
            <a:r>
              <a:rPr lang="de-DE" dirty="0" err="1" smtClean="0"/>
              <a:t>make</a:t>
            </a:r>
            <a:r>
              <a:rPr lang="de-DE" baseline="0" dirty="0" smtClean="0"/>
              <a:t> a </a:t>
            </a:r>
            <a:r>
              <a:rPr lang="de-DE" baseline="0" dirty="0" err="1" smtClean="0"/>
              <a:t>huge</a:t>
            </a:r>
            <a:r>
              <a:rPr lang="de-DE" baseline="0" dirty="0" smtClean="0"/>
              <a:t> </a:t>
            </a:r>
            <a:r>
              <a:rPr lang="de-DE" baseline="0" dirty="0" err="1" smtClean="0"/>
              <a:t>difference</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260E0F24-FC91-417C-AB2E-A66D31643FA0}" type="slidenum">
              <a:rPr lang="en-US" smtClean="0"/>
              <a:t>44</a:t>
            </a:fld>
            <a:endParaRPr lang="en-US"/>
          </a:p>
        </p:txBody>
      </p:sp>
    </p:spTree>
    <p:extLst>
      <p:ext uri="{BB962C8B-B14F-4D97-AF65-F5344CB8AC3E}">
        <p14:creationId xmlns:p14="http://schemas.microsoft.com/office/powerpoint/2010/main" val="1104496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60E0F24-FC91-417C-AB2E-A66D31643FA0}" type="slidenum">
              <a:rPr lang="en-US" smtClean="0"/>
              <a:t>47</a:t>
            </a:fld>
            <a:endParaRPr lang="en-US"/>
          </a:p>
        </p:txBody>
      </p:sp>
    </p:spTree>
    <p:extLst>
      <p:ext uri="{BB962C8B-B14F-4D97-AF65-F5344CB8AC3E}">
        <p14:creationId xmlns:p14="http://schemas.microsoft.com/office/powerpoint/2010/main" val="3278296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60E0F24-FC91-417C-AB2E-A66D31643FA0}"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196562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spcBef>
                <a:spcPts val="600"/>
              </a:spcBef>
              <a:buFont typeface="Arial" panose="020B0604020202020204" pitchFamily="34" charset="0"/>
              <a:buChar char="•"/>
            </a:pPr>
            <a:r>
              <a:rPr lang="en-US" sz="1200" dirty="0" smtClean="0"/>
              <a:t>Funding disbursed at both the global and country-level can support global core functions (GPGs, managing externalities, and leadership/stewardship)</a:t>
            </a:r>
          </a:p>
        </p:txBody>
      </p:sp>
      <p:sp>
        <p:nvSpPr>
          <p:cNvPr id="4" name="Foliennummernplatzhalter 3"/>
          <p:cNvSpPr>
            <a:spLocks noGrp="1"/>
          </p:cNvSpPr>
          <p:nvPr>
            <p:ph type="sldNum" sz="quarter" idx="10"/>
          </p:nvPr>
        </p:nvSpPr>
        <p:spPr/>
        <p:txBody>
          <a:bodyPr/>
          <a:lstStyle/>
          <a:p>
            <a:fld id="{45A7E9DA-3252-4FB0-BA32-705AEE572267}"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234254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smtClean="0"/>
              <a:t>Projects were allocated to these categories when there were explicit description of FP programs, abortion related services, or projects for marginalized, sex-workers, etc. communities </a:t>
            </a:r>
            <a:endParaRPr lang="de-DE" dirty="0"/>
          </a:p>
        </p:txBody>
      </p:sp>
      <p:sp>
        <p:nvSpPr>
          <p:cNvPr id="4" name="Foliennummernplatzhalter 3"/>
          <p:cNvSpPr>
            <a:spLocks noGrp="1"/>
          </p:cNvSpPr>
          <p:nvPr>
            <p:ph type="sldNum" sz="quarter" idx="10"/>
          </p:nvPr>
        </p:nvSpPr>
        <p:spPr/>
        <p:txBody>
          <a:bodyPr/>
          <a:lstStyle/>
          <a:p>
            <a:fld id="{45A7E9DA-3252-4FB0-BA32-705AEE572267}"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22409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6</a:t>
            </a:fld>
            <a:endParaRPr lang="en-US"/>
          </a:p>
        </p:txBody>
      </p:sp>
    </p:spTree>
    <p:extLst>
      <p:ext uri="{BB962C8B-B14F-4D97-AF65-F5344CB8AC3E}">
        <p14:creationId xmlns:p14="http://schemas.microsoft.com/office/powerpoint/2010/main" val="219656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7</a:t>
            </a:fld>
            <a:endParaRPr lang="en-US"/>
          </a:p>
        </p:txBody>
      </p:sp>
    </p:spTree>
    <p:extLst>
      <p:ext uri="{BB962C8B-B14F-4D97-AF65-F5344CB8AC3E}">
        <p14:creationId xmlns:p14="http://schemas.microsoft.com/office/powerpoint/2010/main" val="24968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8</a:t>
            </a:fld>
            <a:endParaRPr lang="en-US"/>
          </a:p>
        </p:txBody>
      </p:sp>
    </p:spTree>
    <p:extLst>
      <p:ext uri="{BB962C8B-B14F-4D97-AF65-F5344CB8AC3E}">
        <p14:creationId xmlns:p14="http://schemas.microsoft.com/office/powerpoint/2010/main" val="324490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9</a:t>
            </a:fld>
            <a:endParaRPr lang="en-US"/>
          </a:p>
        </p:txBody>
      </p:sp>
    </p:spTree>
    <p:extLst>
      <p:ext uri="{BB962C8B-B14F-4D97-AF65-F5344CB8AC3E}">
        <p14:creationId xmlns:p14="http://schemas.microsoft.com/office/powerpoint/2010/main" val="345696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10</a:t>
            </a:fld>
            <a:endParaRPr lang="en-US"/>
          </a:p>
        </p:txBody>
      </p:sp>
    </p:spTree>
    <p:extLst>
      <p:ext uri="{BB962C8B-B14F-4D97-AF65-F5344CB8AC3E}">
        <p14:creationId xmlns:p14="http://schemas.microsoft.com/office/powerpoint/2010/main" val="113403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60E0F24-FC91-417C-AB2E-A66D31643FA0}" type="slidenum">
              <a:rPr lang="en-US" smtClean="0"/>
              <a:t>11</a:t>
            </a:fld>
            <a:endParaRPr lang="en-US"/>
          </a:p>
        </p:txBody>
      </p:sp>
    </p:spTree>
    <p:extLst>
      <p:ext uri="{BB962C8B-B14F-4D97-AF65-F5344CB8AC3E}">
        <p14:creationId xmlns:p14="http://schemas.microsoft.com/office/powerpoint/2010/main" val="2760201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59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  Click to edit Master title style</a:t>
            </a:r>
            <a:endParaRPr lang="en-US" dirty="0"/>
          </a:p>
        </p:txBody>
      </p:sp>
      <p:sp>
        <p:nvSpPr>
          <p:cNvPr id="3" name="Date Placeholder 2"/>
          <p:cNvSpPr>
            <a:spLocks noGrp="1"/>
          </p:cNvSpPr>
          <p:nvPr>
            <p:ph type="dt" sz="half" idx="10"/>
          </p:nvPr>
        </p:nvSpPr>
        <p:spPr/>
        <p:txBody>
          <a:bodyPr/>
          <a:lstStyle/>
          <a:p>
            <a:fld id="{BD0C5EF2-D4AA-40E3-9D0F-AA867F4CE100}" type="datetime1">
              <a:rPr lang="en-US" smtClean="0">
                <a:solidFill>
                  <a:prstClr val="black">
                    <a:tint val="75000"/>
                  </a:prstClr>
                </a:solidFill>
              </a:rPr>
              <a:pPr/>
              <a:t>3/18/2015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97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574FB-B6B5-414D-8505-B4070E7DFF0B}" type="datetime1">
              <a:rPr lang="en-US" smtClean="0">
                <a:solidFill>
                  <a:prstClr val="black">
                    <a:tint val="75000"/>
                  </a:prstClr>
                </a:solidFill>
              </a:rPr>
              <a:pPr/>
              <a:t>3/18/2015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70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F56269-CE38-49DB-B6E7-64E374A76CCB}" type="datetime1">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447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E2E5D-868A-48BD-8753-145ABB100870}" type="datetime1">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557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  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405E8-3983-4D2B-A20C-84B3172C09B3}" type="datetime1">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644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F1751-1067-486B-B72F-734A53E11A06}" type="datetime1">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79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623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938FB76-EC37-4676-96EF-A27161A3096A}" type="slidenum">
              <a:rPr lang="en-US" smtClean="0">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2095345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938FB76-EC37-4676-96EF-A27161A3096A}" type="slidenum">
              <a:rPr lang="en-US" smtClean="0">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2544766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328886"/>
            <a:ext cx="7772400" cy="314028"/>
          </a:xfrm>
          <a:prstGeom prst="rect">
            <a:avLst/>
          </a:prstGeom>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eaLnBrk="0" hangingPunct="0">
              <a:defRPr>
                <a:latin typeface="Arial" pitchFamily="34" charset="0"/>
              </a:defRPr>
            </a:lvl1pPr>
          </a:lstStyle>
          <a:p>
            <a:pPr>
              <a:defRPr/>
            </a:pPr>
            <a:fld id="{A711C2DD-F5E9-4943-965A-9C9CF7755B5F}" type="slidenum">
              <a:rPr lang="en-US">
                <a:solidFill>
                  <a:srgbClr val="53565A"/>
                </a:solidFill>
              </a:rPr>
              <a:pPr>
                <a:defRPr/>
              </a:pPr>
              <a:t>‹#›</a:t>
            </a:fld>
            <a:endParaRPr lang="en-US">
              <a:solidFill>
                <a:srgbClr val="53565A"/>
              </a:solidFill>
            </a:endParaRPr>
          </a:p>
        </p:txBody>
      </p:sp>
    </p:spTree>
    <p:extLst>
      <p:ext uri="{BB962C8B-B14F-4D97-AF65-F5344CB8AC3E}">
        <p14:creationId xmlns:p14="http://schemas.microsoft.com/office/powerpoint/2010/main" val="244279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938FB76-EC37-4676-96EF-A27161A3096A}" type="slidenum">
              <a:rPr lang="en-US" smtClean="0"/>
              <a:t>‹#›</a:t>
            </a:fld>
            <a:endParaRPr lang="en-US"/>
          </a:p>
        </p:txBody>
      </p:sp>
    </p:spTree>
    <p:extLst>
      <p:ext uri="{BB962C8B-B14F-4D97-AF65-F5344CB8AC3E}">
        <p14:creationId xmlns:p14="http://schemas.microsoft.com/office/powerpoint/2010/main" val="3638753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noFill/>
        </p:spPr>
        <p:txBody>
          <a:bodyPr/>
          <a:lstStyle>
            <a:lvl1pPr>
              <a:defRPr>
                <a:solidFill>
                  <a:schemeClr val="accent3"/>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solidFill>
            <a:srgbClr val="FFFFFF"/>
          </a:solidFill>
        </p:spPr>
        <p:txBody>
          <a:bodyPr/>
          <a:lstStyle>
            <a:lvl1pPr marL="0" indent="0" algn="ctr">
              <a:buNone/>
              <a:defRPr>
                <a:solidFill>
                  <a:srgbClr val="9BBB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9EC6C32-1329-4207-A8D3-5FB776E2CFED}" type="datetime1">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0838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tx2">
              <a:lumMod val="40000"/>
              <a:lumOff val="60000"/>
            </a:schemeClr>
          </a:solidFill>
        </p:spPr>
        <p:txBody>
          <a:bodyPr/>
          <a:lstStyle/>
          <a:p>
            <a:r>
              <a:rPr lang="en-US" dirty="0" smtClean="0"/>
              <a:t>  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A3CB1-9790-499D-BDF5-522B81E14EDF}" type="datetime1">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9814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EC7EE-3739-4824-9659-24099D2F85E0}" type="datetime1">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368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  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72EF47-9752-4E59-BDF8-59C11F48176B}" type="datetime1">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901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  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DAF1B5-0666-4F2E-A08F-83305FC2C758}" type="datetime1">
              <a:rPr lang="en-US" smtClean="0">
                <a:solidFill>
                  <a:prstClr val="black">
                    <a:tint val="75000"/>
                  </a:prstClr>
                </a:solidFill>
              </a:rPr>
              <a:pPr/>
              <a:t>3/18/2015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895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  Click to edit Master title style</a:t>
            </a:r>
            <a:endParaRPr lang="en-US" dirty="0"/>
          </a:p>
        </p:txBody>
      </p:sp>
      <p:sp>
        <p:nvSpPr>
          <p:cNvPr id="3" name="Date Placeholder 2"/>
          <p:cNvSpPr>
            <a:spLocks noGrp="1"/>
          </p:cNvSpPr>
          <p:nvPr>
            <p:ph type="dt" sz="half" idx="10"/>
          </p:nvPr>
        </p:nvSpPr>
        <p:spPr/>
        <p:txBody>
          <a:bodyPr/>
          <a:lstStyle/>
          <a:p>
            <a:fld id="{BD0C5EF2-D4AA-40E3-9D0F-AA867F4CE100}" type="datetime1">
              <a:rPr lang="en-US" smtClean="0">
                <a:solidFill>
                  <a:prstClr val="black">
                    <a:tint val="75000"/>
                  </a:prstClr>
                </a:solidFill>
              </a:rPr>
              <a:pPr/>
              <a:t>3/18/2015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025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574FB-B6B5-414D-8505-B4070E7DFF0B}" type="datetime1">
              <a:rPr lang="en-US" smtClean="0">
                <a:solidFill>
                  <a:prstClr val="black">
                    <a:tint val="75000"/>
                  </a:prstClr>
                </a:solidFill>
              </a:rPr>
              <a:pPr/>
              <a:t>3/18/2015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851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F56269-CE38-49DB-B6E7-64E374A76CCB}" type="datetime1">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69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E2E5D-868A-48BD-8753-145ABB100870}" type="datetime1">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132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  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405E8-3983-4D2B-A20C-84B3172C09B3}" type="datetime1">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29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938FB76-EC37-4676-96EF-A27161A3096A}" type="slidenum">
              <a:rPr lang="en-US" smtClean="0"/>
              <a:t>‹#›</a:t>
            </a:fld>
            <a:endParaRPr lang="en-US"/>
          </a:p>
        </p:txBody>
      </p:sp>
    </p:spTree>
    <p:extLst>
      <p:ext uri="{BB962C8B-B14F-4D97-AF65-F5344CB8AC3E}">
        <p14:creationId xmlns:p14="http://schemas.microsoft.com/office/powerpoint/2010/main" val="1331752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F1751-1067-486B-B72F-734A53E11A06}" type="datetime1">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321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noFill/>
        </p:spPr>
        <p:txBody>
          <a:bodyPr/>
          <a:lstStyle>
            <a:lvl1pPr>
              <a:defRPr>
                <a:solidFill>
                  <a:schemeClr val="accent3"/>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solidFill>
            <a:srgbClr val="FFFFFF"/>
          </a:solidFill>
        </p:spPr>
        <p:txBody>
          <a:bodyPr/>
          <a:lstStyle>
            <a:lvl1pPr marL="0" indent="0" algn="ctr">
              <a:buNone/>
              <a:defRPr>
                <a:solidFill>
                  <a:srgbClr val="9BBB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9EC6C32-1329-4207-A8D3-5FB776E2CFED}" type="datetime1">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91113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tx2">
              <a:lumMod val="40000"/>
              <a:lumOff val="60000"/>
            </a:schemeClr>
          </a:solidFill>
        </p:spPr>
        <p:txBody>
          <a:bodyPr/>
          <a:lstStyle/>
          <a:p>
            <a:r>
              <a:rPr lang="en-US" dirty="0" smtClean="0"/>
              <a:t>  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A3CB1-9790-499D-BDF5-522B81E14EDF}" type="datetime1">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29257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EC7EE-3739-4824-9659-24099D2F85E0}" type="datetime1">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804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  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72EF47-9752-4E59-BDF8-59C11F48176B}" type="datetime1">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561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  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DAF1B5-0666-4F2E-A08F-83305FC2C758}" type="datetime1">
              <a:rPr lang="en-US" smtClean="0">
                <a:solidFill>
                  <a:prstClr val="black">
                    <a:tint val="75000"/>
                  </a:prstClr>
                </a:solidFill>
              </a:rPr>
              <a:pPr/>
              <a:t>3/18/2015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519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  Click to edit Master title style</a:t>
            </a:r>
            <a:endParaRPr lang="en-US" dirty="0"/>
          </a:p>
        </p:txBody>
      </p:sp>
      <p:sp>
        <p:nvSpPr>
          <p:cNvPr id="3" name="Date Placeholder 2"/>
          <p:cNvSpPr>
            <a:spLocks noGrp="1"/>
          </p:cNvSpPr>
          <p:nvPr>
            <p:ph type="dt" sz="half" idx="10"/>
          </p:nvPr>
        </p:nvSpPr>
        <p:spPr/>
        <p:txBody>
          <a:bodyPr/>
          <a:lstStyle/>
          <a:p>
            <a:fld id="{BD0C5EF2-D4AA-40E3-9D0F-AA867F4CE100}" type="datetime1">
              <a:rPr lang="en-US" smtClean="0">
                <a:solidFill>
                  <a:prstClr val="black">
                    <a:tint val="75000"/>
                  </a:prstClr>
                </a:solidFill>
              </a:rPr>
              <a:pPr/>
              <a:t>3/18/2015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13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574FB-B6B5-414D-8505-B4070E7DFF0B}" type="datetime1">
              <a:rPr lang="en-US" smtClean="0">
                <a:solidFill>
                  <a:prstClr val="black">
                    <a:tint val="75000"/>
                  </a:prstClr>
                </a:solidFill>
              </a:rPr>
              <a:pPr/>
              <a:t>3/18/2015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076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F56269-CE38-49DB-B6E7-64E374A76CCB}" type="datetime1">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706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E2E5D-868A-48BD-8753-145ABB100870}" type="datetime1">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2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328886"/>
            <a:ext cx="7772400" cy="314028"/>
          </a:xfrm>
          <a:prstGeom prst="rect">
            <a:avLst/>
          </a:prstGeom>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eaLnBrk="0" hangingPunct="0">
              <a:defRPr>
                <a:latin typeface="Arial" pitchFamily="34" charset="0"/>
              </a:defRPr>
            </a:lvl1pPr>
          </a:lstStyle>
          <a:p>
            <a:pPr>
              <a:defRPr/>
            </a:pPr>
            <a:fld id="{A711C2DD-F5E9-4943-965A-9C9CF7755B5F}" type="slidenum">
              <a:rPr lang="en-US"/>
              <a:pPr>
                <a:defRPr/>
              </a:pPr>
              <a:t>‹#›</a:t>
            </a:fld>
            <a:endParaRPr lang="en-US"/>
          </a:p>
        </p:txBody>
      </p:sp>
    </p:spTree>
    <p:extLst>
      <p:ext uri="{BB962C8B-B14F-4D97-AF65-F5344CB8AC3E}">
        <p14:creationId xmlns:p14="http://schemas.microsoft.com/office/powerpoint/2010/main" val="2613981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  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405E8-3983-4D2B-A20C-84B3172C09B3}" type="datetime1">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70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F1751-1067-486B-B72F-734A53E11A06}" type="datetime1">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48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noFill/>
        </p:spPr>
        <p:txBody>
          <a:bodyPr/>
          <a:lstStyle>
            <a:lvl1pPr>
              <a:defRPr>
                <a:solidFill>
                  <a:schemeClr val="accent3"/>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solidFill>
            <a:srgbClr val="FFFFFF"/>
          </a:solidFill>
        </p:spPr>
        <p:txBody>
          <a:bodyPr/>
          <a:lstStyle>
            <a:lvl1pPr marL="0" indent="0" algn="ctr">
              <a:buNone/>
              <a:defRPr>
                <a:solidFill>
                  <a:srgbClr val="9BBB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9EC6C32-1329-4207-A8D3-5FB776E2CFED}" type="datetime1">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1390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tx2">
              <a:lumMod val="40000"/>
              <a:lumOff val="60000"/>
            </a:schemeClr>
          </a:solidFill>
        </p:spPr>
        <p:txBody>
          <a:bodyPr/>
          <a:lstStyle/>
          <a:p>
            <a:r>
              <a:rPr lang="en-US" dirty="0" smtClean="0"/>
              <a:t>  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A3CB1-9790-499D-BDF5-522B81E14EDF}" type="datetime1">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811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EC7EE-3739-4824-9659-24099D2F85E0}" type="datetime1">
              <a:rPr lang="en-US" smtClean="0">
                <a:solidFill>
                  <a:prstClr val="black">
                    <a:tint val="75000"/>
                  </a:prstClr>
                </a:solidFill>
              </a:rPr>
              <a:pPr/>
              <a:t>3/18/2015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80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  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72EF47-9752-4E59-BDF8-59C11F48176B}" type="datetime1">
              <a:rPr lang="en-US" smtClean="0">
                <a:solidFill>
                  <a:prstClr val="black">
                    <a:tint val="75000"/>
                  </a:prstClr>
                </a:solidFill>
              </a:rPr>
              <a:pPr/>
              <a:t>3/18/2015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036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  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DAF1B5-0666-4F2E-A08F-83305FC2C758}" type="datetime1">
              <a:rPr lang="en-US" smtClean="0">
                <a:solidFill>
                  <a:prstClr val="black">
                    <a:tint val="75000"/>
                  </a:prstClr>
                </a:solidFill>
              </a:rPr>
              <a:pPr/>
              <a:t>3/18/2015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8FCDFB-1B52-D040-B3BE-0917D439A3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3338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vmlDrawing" Target="../drawings/vmlDrawing1.v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image" Target="../media/image3.emf"/><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oleObject" Target="../embeddings/oleObject1.bin"/><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vmlDrawing" Target="../drawings/vmlDrawing2.v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6" Type="http://schemas.openxmlformats.org/officeDocument/2006/relationships/image" Target="../media/image3.emf"/><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oleObject" Target="../embeddings/oleObject2.bin"/><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vmlDrawing" Target="../drawings/vmlDrawing3.v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6" Type="http://schemas.openxmlformats.org/officeDocument/2006/relationships/image" Target="../media/image3.emf"/><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oleObject" Target="../embeddings/oleObject3.bin"/><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a:defRPr sz="1200" b="1">
                <a:solidFill>
                  <a:schemeClr val="tx1"/>
                </a:solidFill>
              </a:defRPr>
            </a:lvl1pPr>
          </a:lstStyle>
          <a:p>
            <a:fld id="{1938FB76-EC37-4676-96EF-A27161A3096A}" type="slidenum">
              <a:rPr lang="en-US" smtClean="0"/>
              <a:pPr/>
              <a:t>‹#›</a:t>
            </a:fld>
            <a:endParaRPr lang="en-US"/>
          </a:p>
        </p:txBody>
      </p:sp>
    </p:spTree>
    <p:extLst>
      <p:ext uri="{BB962C8B-B14F-4D97-AF65-F5344CB8AC3E}">
        <p14:creationId xmlns:p14="http://schemas.microsoft.com/office/powerpoint/2010/main" val="3952480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4"/>
            </p:custDataLst>
            <p:extLst>
              <p:ext uri="{D42A27DB-BD31-4B8C-83A1-F6EECF244321}">
                <p14:modId xmlns:p14="http://schemas.microsoft.com/office/powerpoint/2010/main" val="175138397"/>
              </p:ext>
            </p:extLst>
          </p:nvPr>
        </p:nvGraphicFramePr>
        <p:xfrm>
          <a:off x="2118" y="1192"/>
          <a:ext cx="2116" cy="1190"/>
        </p:xfrm>
        <a:graphic>
          <a:graphicData uri="http://schemas.openxmlformats.org/presentationml/2006/ole">
            <mc:AlternateContent xmlns:mc="http://schemas.openxmlformats.org/markup-compatibility/2006">
              <mc:Choice xmlns:v="urn:schemas-microsoft-com:vml" Requires="v">
                <p:oleObj spid="_x0000_s1051" name="think-cell Folie" r:id="rId15" imgW="270" imgH="270" progId="TCLayout.ActiveDocument.1">
                  <p:embed/>
                </p:oleObj>
              </mc:Choice>
              <mc:Fallback>
                <p:oleObj name="think-cell Folie" r:id="rId15" imgW="270" imgH="270" progId="TCLayout.ActiveDocument.1">
                  <p:embed/>
                  <p:pic>
                    <p:nvPicPr>
                      <p:cNvPr id="0" name=""/>
                      <p:cNvPicPr/>
                      <p:nvPr/>
                    </p:nvPicPr>
                    <p:blipFill>
                      <a:blip r:embed="rId16"/>
                      <a:stretch>
                        <a:fillRect/>
                      </a:stretch>
                    </p:blipFill>
                    <p:spPr>
                      <a:xfrm>
                        <a:off x="2118" y="1192"/>
                        <a:ext cx="2116" cy="1190"/>
                      </a:xfrm>
                      <a:prstGeom prst="rect">
                        <a:avLst/>
                      </a:prstGeom>
                    </p:spPr>
                  </p:pic>
                </p:oleObj>
              </mc:Fallback>
            </mc:AlternateContent>
          </a:graphicData>
        </a:graphic>
      </p:graphicFrame>
      <p:sp>
        <p:nvSpPr>
          <p:cNvPr id="2" name="Title Placeholder 1"/>
          <p:cNvSpPr>
            <a:spLocks noGrp="1"/>
          </p:cNvSpPr>
          <p:nvPr>
            <p:ph type="title"/>
          </p:nvPr>
        </p:nvSpPr>
        <p:spPr>
          <a:xfrm>
            <a:off x="0" y="-4761"/>
            <a:ext cx="9144000" cy="719999"/>
          </a:xfrm>
          <a:prstGeom prst="rect">
            <a:avLst/>
          </a:prstGeom>
          <a:solidFill>
            <a:srgbClr val="C1D82F"/>
          </a:solidFill>
        </p:spPr>
        <p:txBody>
          <a:bodyPr vert="horz" lIns="91440" tIns="45720" rIns="91440" bIns="45720" rtlCol="0" anchor="ctr">
            <a:normAutofit/>
          </a:bodyPr>
          <a:lstStyle/>
          <a:p>
            <a:r>
              <a:rPr lang="en-US" dirty="0" smtClean="0"/>
              <a:t>  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AC69F13-2161-41C3-B7C5-2B79E380E728}" type="datetime1">
              <a:rPr lang="en-US" smtClean="0">
                <a:solidFill>
                  <a:prstClr val="black">
                    <a:tint val="75000"/>
                  </a:prstClr>
                </a:solidFill>
              </a:rPr>
              <a:pPr defTabSz="457200"/>
              <a:t>3/18/2015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98FCDFB-1B52-D040-B3BE-0917D439A3B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2165830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hf hdr="0" ftr="0" dt="0"/>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a:defRPr sz="1200" b="1">
                <a:solidFill>
                  <a:schemeClr val="tx1"/>
                </a:solidFill>
              </a:defRPr>
            </a:lvl1pPr>
          </a:lstStyle>
          <a:p>
            <a:fld id="{1938FB76-EC37-4676-96EF-A27161A3096A}" type="slidenum">
              <a:rPr lang="en-US" smtClean="0">
                <a:solidFill>
                  <a:srgbClr val="53565A"/>
                </a:solidFill>
              </a:rPr>
              <a:pPr/>
              <a:t>‹#›</a:t>
            </a:fld>
            <a:endParaRPr lang="en-US">
              <a:solidFill>
                <a:srgbClr val="53565A"/>
              </a:solidFill>
            </a:endParaRPr>
          </a:p>
        </p:txBody>
      </p:sp>
    </p:spTree>
    <p:extLst>
      <p:ext uri="{BB962C8B-B14F-4D97-AF65-F5344CB8AC3E}">
        <p14:creationId xmlns:p14="http://schemas.microsoft.com/office/powerpoint/2010/main" val="399884081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sldNum="0"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4"/>
            </p:custDataLst>
            <p:extLst>
              <p:ext uri="{D42A27DB-BD31-4B8C-83A1-F6EECF244321}">
                <p14:modId xmlns:p14="http://schemas.microsoft.com/office/powerpoint/2010/main" val="4256114286"/>
              </p:ext>
            </p:extLst>
          </p:nvPr>
        </p:nvGraphicFramePr>
        <p:xfrm>
          <a:off x="2118" y="1192"/>
          <a:ext cx="2116" cy="1190"/>
        </p:xfrm>
        <a:graphic>
          <a:graphicData uri="http://schemas.openxmlformats.org/presentationml/2006/ole">
            <mc:AlternateContent xmlns:mc="http://schemas.openxmlformats.org/markup-compatibility/2006">
              <mc:Choice xmlns:v="urn:schemas-microsoft-com:vml" Requires="v">
                <p:oleObj spid="_x0000_s16392" name="think-cell Folie" r:id="rId15" imgW="270" imgH="270" progId="TCLayout.ActiveDocument.1">
                  <p:embed/>
                </p:oleObj>
              </mc:Choice>
              <mc:Fallback>
                <p:oleObj name="think-cell Folie" r:id="rId15" imgW="270" imgH="270" progId="TCLayout.ActiveDocument.1">
                  <p:embed/>
                  <p:pic>
                    <p:nvPicPr>
                      <p:cNvPr id="0" name=""/>
                      <p:cNvPicPr/>
                      <p:nvPr/>
                    </p:nvPicPr>
                    <p:blipFill>
                      <a:blip r:embed="rId16"/>
                      <a:stretch>
                        <a:fillRect/>
                      </a:stretch>
                    </p:blipFill>
                    <p:spPr>
                      <a:xfrm>
                        <a:off x="2118" y="1192"/>
                        <a:ext cx="2116" cy="1190"/>
                      </a:xfrm>
                      <a:prstGeom prst="rect">
                        <a:avLst/>
                      </a:prstGeom>
                    </p:spPr>
                  </p:pic>
                </p:oleObj>
              </mc:Fallback>
            </mc:AlternateContent>
          </a:graphicData>
        </a:graphic>
      </p:graphicFrame>
      <p:sp>
        <p:nvSpPr>
          <p:cNvPr id="2" name="Title Placeholder 1"/>
          <p:cNvSpPr>
            <a:spLocks noGrp="1"/>
          </p:cNvSpPr>
          <p:nvPr>
            <p:ph type="title"/>
          </p:nvPr>
        </p:nvSpPr>
        <p:spPr>
          <a:xfrm>
            <a:off x="0" y="-4761"/>
            <a:ext cx="9144000" cy="719999"/>
          </a:xfrm>
          <a:prstGeom prst="rect">
            <a:avLst/>
          </a:prstGeom>
          <a:solidFill>
            <a:srgbClr val="C1D82F"/>
          </a:solidFill>
        </p:spPr>
        <p:txBody>
          <a:bodyPr vert="horz" lIns="91440" tIns="45720" rIns="91440" bIns="45720" rtlCol="0" anchor="ctr">
            <a:normAutofit/>
          </a:bodyPr>
          <a:lstStyle/>
          <a:p>
            <a:r>
              <a:rPr lang="en-US" dirty="0" smtClean="0"/>
              <a:t>  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AC69F13-2161-41C3-B7C5-2B79E380E728}" type="datetime1">
              <a:rPr lang="en-US" smtClean="0">
                <a:solidFill>
                  <a:prstClr val="black">
                    <a:tint val="75000"/>
                  </a:prstClr>
                </a:solidFill>
              </a:rPr>
              <a:pPr defTabSz="457200"/>
              <a:t>3/18/2015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98FCDFB-1B52-D040-B3BE-0917D439A3B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876840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4"/>
            </p:custDataLst>
            <p:extLst>
              <p:ext uri="{D42A27DB-BD31-4B8C-83A1-F6EECF244321}">
                <p14:modId xmlns:p14="http://schemas.microsoft.com/office/powerpoint/2010/main" val="3530056806"/>
              </p:ext>
            </p:extLst>
          </p:nvPr>
        </p:nvGraphicFramePr>
        <p:xfrm>
          <a:off x="2118" y="1192"/>
          <a:ext cx="2116" cy="1190"/>
        </p:xfrm>
        <a:graphic>
          <a:graphicData uri="http://schemas.openxmlformats.org/presentationml/2006/ole">
            <mc:AlternateContent xmlns:mc="http://schemas.openxmlformats.org/markup-compatibility/2006">
              <mc:Choice xmlns:v="urn:schemas-microsoft-com:vml" Requires="v">
                <p:oleObj spid="_x0000_s17416" name="think-cell Folie" r:id="rId15" imgW="270" imgH="270" progId="TCLayout.ActiveDocument.1">
                  <p:embed/>
                </p:oleObj>
              </mc:Choice>
              <mc:Fallback>
                <p:oleObj name="think-cell Folie" r:id="rId15" imgW="270" imgH="270" progId="TCLayout.ActiveDocument.1">
                  <p:embed/>
                  <p:pic>
                    <p:nvPicPr>
                      <p:cNvPr id="0" name=""/>
                      <p:cNvPicPr/>
                      <p:nvPr/>
                    </p:nvPicPr>
                    <p:blipFill>
                      <a:blip r:embed="rId16"/>
                      <a:stretch>
                        <a:fillRect/>
                      </a:stretch>
                    </p:blipFill>
                    <p:spPr>
                      <a:xfrm>
                        <a:off x="2118" y="1192"/>
                        <a:ext cx="2116" cy="1190"/>
                      </a:xfrm>
                      <a:prstGeom prst="rect">
                        <a:avLst/>
                      </a:prstGeom>
                    </p:spPr>
                  </p:pic>
                </p:oleObj>
              </mc:Fallback>
            </mc:AlternateContent>
          </a:graphicData>
        </a:graphic>
      </p:graphicFrame>
      <p:sp>
        <p:nvSpPr>
          <p:cNvPr id="2" name="Title Placeholder 1"/>
          <p:cNvSpPr>
            <a:spLocks noGrp="1"/>
          </p:cNvSpPr>
          <p:nvPr>
            <p:ph type="title"/>
          </p:nvPr>
        </p:nvSpPr>
        <p:spPr>
          <a:xfrm>
            <a:off x="0" y="-4761"/>
            <a:ext cx="9144000" cy="719999"/>
          </a:xfrm>
          <a:prstGeom prst="rect">
            <a:avLst/>
          </a:prstGeom>
          <a:solidFill>
            <a:srgbClr val="C1D82F"/>
          </a:solidFill>
        </p:spPr>
        <p:txBody>
          <a:bodyPr vert="horz" lIns="91440" tIns="45720" rIns="91440" bIns="45720" rtlCol="0" anchor="ctr">
            <a:normAutofit/>
          </a:bodyPr>
          <a:lstStyle/>
          <a:p>
            <a:r>
              <a:rPr lang="en-US" dirty="0" smtClean="0"/>
              <a:t>  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AC69F13-2161-41C3-B7C5-2B79E380E728}" type="datetime1">
              <a:rPr lang="en-US" smtClean="0">
                <a:solidFill>
                  <a:prstClr val="black">
                    <a:tint val="75000"/>
                  </a:prstClr>
                </a:solidFill>
              </a:rPr>
              <a:pPr defTabSz="457200"/>
              <a:t>3/18/2015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98FCDFB-1B52-D040-B3BE-0917D439A3B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13839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5.xml"/><Relationship Id="rId7" Type="http://schemas.openxmlformats.org/officeDocument/2006/relationships/image" Target="../media/image13.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5.emf"/><Relationship Id="rId5" Type="http://schemas.openxmlformats.org/officeDocument/2006/relationships/oleObject" Target="../embeddings/oleObject5.bin"/><Relationship Id="rId4"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3.emf"/><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3.emf"/><Relationship Id="rId4"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8.xml"/><Relationship Id="rId7" Type="http://schemas.openxmlformats.org/officeDocument/2006/relationships/image" Target="../media/image16.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8.png"/><Relationship Id="rId5" Type="http://schemas.openxmlformats.org/officeDocument/2006/relationships/image" Target="../media/image3.emf"/><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9.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0.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oleObject" Target="../embeddings/oleObject11.bin"/><Relationship Id="rId4"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1.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oleObject" Target="../embeddings/oleObject12.bin"/><Relationship Id="rId4"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oleObject" Target="../embeddings/oleObject13.bin"/><Relationship Id="rId4"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7.xml"/><Relationship Id="rId7" Type="http://schemas.openxmlformats.org/officeDocument/2006/relationships/image" Target="../media/image3.emf"/><Relationship Id="rId2" Type="http://schemas.openxmlformats.org/officeDocument/2006/relationships/tags" Target="../tags/tag16.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34.xml"/><Relationship Id="rId4"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0.xml"/><Relationship Id="rId7" Type="http://schemas.openxmlformats.org/officeDocument/2006/relationships/image" Target="../media/image3.emf"/><Relationship Id="rId2" Type="http://schemas.openxmlformats.org/officeDocument/2006/relationships/tags" Target="../tags/tag19.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37.xml"/><Relationship Id="rId4"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772400" cy="4843314"/>
          </a:xfrm>
        </p:spPr>
        <p:txBody>
          <a:bodyPr>
            <a:normAutofit/>
          </a:bodyPr>
          <a:lstStyle/>
          <a:p>
            <a:r>
              <a:rPr lang="en-GB" sz="3900" b="1" dirty="0" smtClean="0">
                <a:solidFill>
                  <a:schemeClr val="accent1"/>
                </a:solidFill>
                <a:latin typeface="+mn-lt"/>
                <a:ea typeface="+mn-ea"/>
                <a:cs typeface="+mn-cs"/>
              </a:rPr>
              <a:t>Sweden´s </a:t>
            </a:r>
            <a:r>
              <a:rPr lang="en-GB" sz="3900" b="1" dirty="0">
                <a:solidFill>
                  <a:schemeClr val="accent1"/>
                </a:solidFill>
                <a:latin typeface="+mn-lt"/>
                <a:ea typeface="+mn-ea"/>
                <a:cs typeface="+mn-cs"/>
              </a:rPr>
              <a:t>development assistance for </a:t>
            </a:r>
            <a:r>
              <a:rPr lang="en-GB" sz="3900" b="1" dirty="0" smtClean="0">
                <a:solidFill>
                  <a:schemeClr val="accent1"/>
                </a:solidFill>
                <a:latin typeface="+mn-lt"/>
                <a:ea typeface="+mn-ea"/>
                <a:cs typeface="+mn-cs"/>
              </a:rPr>
              <a:t>health</a:t>
            </a:r>
            <a:br>
              <a:rPr lang="en-GB" sz="3900" b="1" dirty="0" smtClean="0">
                <a:solidFill>
                  <a:schemeClr val="accent1"/>
                </a:solidFill>
                <a:latin typeface="+mn-lt"/>
                <a:ea typeface="+mn-ea"/>
                <a:cs typeface="+mn-cs"/>
              </a:rPr>
            </a:br>
            <a:r>
              <a:rPr lang="en-GB" dirty="0"/>
              <a:t/>
            </a:r>
            <a:br>
              <a:rPr lang="en-GB" dirty="0"/>
            </a:br>
            <a:r>
              <a:rPr lang="en-GB" sz="2100" b="1" dirty="0">
                <a:latin typeface="+mn-lt"/>
                <a:ea typeface="+mn-ea"/>
                <a:cs typeface="+mn-cs"/>
              </a:rPr>
              <a:t>Gavin Yamey and </a:t>
            </a:r>
            <a:r>
              <a:rPr lang="en-GB" sz="2100" b="1" dirty="0" smtClean="0">
                <a:latin typeface="+mn-lt"/>
                <a:ea typeface="+mn-ea"/>
                <a:cs typeface="+mn-cs"/>
              </a:rPr>
              <a:t>Marco </a:t>
            </a:r>
            <a:r>
              <a:rPr lang="en-GB" sz="2100" b="1" dirty="0" err="1">
                <a:latin typeface="+mn-lt"/>
                <a:ea typeface="+mn-ea"/>
                <a:cs typeface="+mn-cs"/>
              </a:rPr>
              <a:t>Schäferhoff</a:t>
            </a:r>
            <a:r>
              <a:rPr lang="en-GB" dirty="0" smtClean="0"/>
              <a:t/>
            </a:r>
            <a:br>
              <a:rPr lang="en-GB" dirty="0" smtClean="0"/>
            </a:br>
            <a:r>
              <a:rPr lang="en-GB" sz="1900" dirty="0">
                <a:latin typeface="+mn-lt"/>
                <a:ea typeface="+mn-ea"/>
                <a:cs typeface="+mn-cs"/>
              </a:rPr>
              <a:t>Seminar on </a:t>
            </a:r>
            <a:r>
              <a:rPr lang="en-GB" sz="1900" dirty="0" smtClean="0">
                <a:latin typeface="+mn-lt"/>
                <a:ea typeface="+mn-ea"/>
                <a:cs typeface="+mn-cs"/>
              </a:rPr>
              <a:t>development assistance for health</a:t>
            </a:r>
            <a:br>
              <a:rPr lang="en-GB" sz="1900" dirty="0" smtClean="0">
                <a:latin typeface="+mn-lt"/>
                <a:ea typeface="+mn-ea"/>
                <a:cs typeface="+mn-cs"/>
              </a:rPr>
            </a:br>
            <a:r>
              <a:rPr lang="en-GB" sz="1900" dirty="0" smtClean="0">
                <a:latin typeface="+mn-lt"/>
                <a:ea typeface="+mn-ea"/>
                <a:cs typeface="+mn-cs"/>
              </a:rPr>
              <a:t>March 19, 2015</a:t>
            </a:r>
            <a:br>
              <a:rPr lang="en-GB" sz="1900" dirty="0" smtClean="0">
                <a:latin typeface="+mn-lt"/>
                <a:ea typeface="+mn-ea"/>
                <a:cs typeface="+mn-cs"/>
              </a:rPr>
            </a:br>
            <a:r>
              <a:rPr lang="en-GB" sz="1900" dirty="0" smtClean="0">
                <a:latin typeface="+mn-lt"/>
                <a:ea typeface="+mn-ea"/>
                <a:cs typeface="+mn-cs"/>
              </a:rPr>
              <a:t>Stockholm</a:t>
            </a:r>
            <a:r>
              <a:rPr lang="en-GB" sz="1900" dirty="0">
                <a:latin typeface="+mn-lt"/>
                <a:ea typeface="+mn-ea"/>
                <a:cs typeface="+mn-cs"/>
              </a:rPr>
              <a:t>, Sweden</a:t>
            </a:r>
            <a:endParaRPr lang="en-US" sz="1900" dirty="0">
              <a:latin typeface="+mn-lt"/>
              <a:ea typeface="+mn-ea"/>
              <a:cs typeface="+mn-cs"/>
            </a:endParaRPr>
          </a:p>
        </p:txBody>
      </p:sp>
    </p:spTree>
    <p:extLst>
      <p:ext uri="{BB962C8B-B14F-4D97-AF65-F5344CB8AC3E}">
        <p14:creationId xmlns:p14="http://schemas.microsoft.com/office/powerpoint/2010/main" val="181500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996571713"/>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1755379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3703708173"/>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3425478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Policy-oriented</a:t>
            </a:r>
            <a:r>
              <a:rPr lang="de-DE" dirty="0" smtClean="0"/>
              <a:t> DAH framework </a:t>
            </a:r>
            <a:endParaRPr lang="de-DE" dirty="0"/>
          </a:p>
        </p:txBody>
      </p:sp>
      <p:sp>
        <p:nvSpPr>
          <p:cNvPr id="4" name="Foliennummernplatzhalter 3"/>
          <p:cNvSpPr>
            <a:spLocks noGrp="1"/>
          </p:cNvSpPr>
          <p:nvPr>
            <p:ph type="sldNum" sz="quarter" idx="12"/>
          </p:nvPr>
        </p:nvSpPr>
        <p:spPr/>
        <p:txBody>
          <a:bodyPr/>
          <a:lstStyle/>
          <a:p>
            <a:fld id="{598FCDFB-1B52-D040-B3BE-0917D439A3BA}" type="slidenum">
              <a:rPr lang="en-US" smtClean="0"/>
              <a:t>12</a:t>
            </a:fld>
            <a:endParaRPr lang="en-US"/>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474691954"/>
              </p:ext>
            </p:extLst>
          </p:nvPr>
        </p:nvGraphicFramePr>
        <p:xfrm>
          <a:off x="316991" y="1055074"/>
          <a:ext cx="8497826" cy="4910328"/>
        </p:xfrm>
        <a:graphic>
          <a:graphicData uri="http://schemas.openxmlformats.org/drawingml/2006/table">
            <a:tbl>
              <a:tblPr firstRow="1" bandRow="1">
                <a:tableStyleId>{5C22544A-7EE6-4342-B048-85BDC9FD1C3A}</a:tableStyleId>
              </a:tblPr>
              <a:tblGrid>
                <a:gridCol w="1888406"/>
                <a:gridCol w="1888406"/>
                <a:gridCol w="2360507"/>
                <a:gridCol w="2360507"/>
              </a:tblGrid>
              <a:tr h="385894">
                <a:tc>
                  <a:txBody>
                    <a:bodyPr/>
                    <a:lstStyle/>
                    <a:p>
                      <a:pPr algn="ctr"/>
                      <a:r>
                        <a:rPr lang="en-US" b="1" dirty="0" smtClean="0"/>
                        <a:t>Function</a:t>
                      </a:r>
                      <a:endParaRPr lang="en-US" b="1" dirty="0"/>
                    </a:p>
                  </a:txBody>
                  <a:tcPr/>
                </a:tc>
                <a:tc>
                  <a:txBody>
                    <a:bodyPr/>
                    <a:lstStyle/>
                    <a:p>
                      <a:pPr algn="ctr"/>
                      <a:r>
                        <a:rPr lang="en-US" b="1" dirty="0" smtClean="0"/>
                        <a:t>Type of DAH</a:t>
                      </a:r>
                      <a:endParaRPr lang="en-US" b="1" dirty="0"/>
                    </a:p>
                  </a:txBody>
                  <a:tcPr/>
                </a:tc>
                <a:tc>
                  <a:txBody>
                    <a:bodyPr/>
                    <a:lstStyle/>
                    <a:p>
                      <a:pPr algn="ctr"/>
                      <a:r>
                        <a:rPr lang="en-US" b="1" dirty="0" smtClean="0"/>
                        <a:t>Definition</a:t>
                      </a:r>
                      <a:endParaRPr lang="en-US" b="1" dirty="0"/>
                    </a:p>
                  </a:txBody>
                  <a:tcPr/>
                </a:tc>
                <a:tc>
                  <a:txBody>
                    <a:bodyPr/>
                    <a:lstStyle/>
                    <a:p>
                      <a:pPr algn="ctr"/>
                      <a:r>
                        <a:rPr lang="de-DE" b="1" dirty="0" smtClean="0"/>
                        <a:t>Example</a:t>
                      </a:r>
                      <a:endParaRPr lang="en-US" b="1" dirty="0"/>
                    </a:p>
                  </a:txBody>
                  <a:tcPr/>
                </a:tc>
              </a:tr>
              <a:tr h="1366706">
                <a:tc rowSpan="2">
                  <a:txBody>
                    <a:bodyPr/>
                    <a:lstStyle/>
                    <a:p>
                      <a:r>
                        <a:rPr lang="en-US" b="1" dirty="0" smtClean="0"/>
                        <a:t>Core functions: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GPGs, cross-border</a:t>
                      </a:r>
                      <a:r>
                        <a:rPr lang="en-US" sz="1800" baseline="0" dirty="0" smtClean="0">
                          <a:effectLst/>
                        </a:rPr>
                        <a:t> externalities, leadership</a:t>
                      </a:r>
                      <a:endParaRPr lang="en-US" sz="1800" kern="1200" dirty="0" smtClean="0">
                        <a:solidFill>
                          <a:schemeClr val="dk1"/>
                        </a:solidFill>
                        <a:effectLst/>
                        <a:latin typeface="+mn-lt"/>
                        <a:ea typeface="MS Mincho"/>
                        <a:cs typeface="Times New Roman"/>
                      </a:endParaRPr>
                    </a:p>
                    <a:p>
                      <a:endParaRPr lang="en-US" b="1" dirty="0"/>
                    </a:p>
                  </a:txBody>
                  <a:tcPr>
                    <a:solidFill>
                      <a:schemeClr val="accent1">
                        <a:lumMod val="20000"/>
                        <a:lumOff val="80000"/>
                      </a:schemeClr>
                    </a:solidFill>
                  </a:tcPr>
                </a:tc>
                <a:tc>
                  <a:txBody>
                    <a:bodyPr/>
                    <a:lstStyle/>
                    <a:p>
                      <a:r>
                        <a:rPr lang="en-US" b="1" dirty="0" smtClean="0"/>
                        <a:t>Global</a:t>
                      </a:r>
                      <a:endParaRPr lang="en-US" b="1" dirty="0"/>
                    </a:p>
                  </a:txBody>
                  <a:tcPr>
                    <a:solidFill>
                      <a:schemeClr val="accent1">
                        <a:lumMod val="20000"/>
                        <a:lumOff val="80000"/>
                      </a:schemeClr>
                    </a:solidFill>
                  </a:tcPr>
                </a:tc>
                <a:tc>
                  <a:txBody>
                    <a:bodyPr/>
                    <a:lstStyle/>
                    <a:p>
                      <a:pPr marL="0" marR="0">
                        <a:lnSpc>
                          <a:spcPct val="115000"/>
                        </a:lnSpc>
                        <a:spcBef>
                          <a:spcPts val="0"/>
                        </a:spcBef>
                        <a:spcAft>
                          <a:spcPts val="0"/>
                        </a:spcAft>
                      </a:pPr>
                      <a:r>
                        <a:rPr lang="en-US" sz="1600" dirty="0" smtClean="0">
                          <a:effectLst/>
                        </a:rPr>
                        <a:t>Funding</a:t>
                      </a:r>
                      <a:r>
                        <a:rPr lang="en-US" sz="1600" baseline="0" dirty="0" smtClean="0">
                          <a:effectLst/>
                        </a:rPr>
                        <a:t> </a:t>
                      </a:r>
                      <a:r>
                        <a:rPr lang="en-US" sz="1600" dirty="0" smtClean="0">
                          <a:effectLst/>
                        </a:rPr>
                        <a:t>to </a:t>
                      </a:r>
                      <a:r>
                        <a:rPr lang="en-US" sz="1600" dirty="0">
                          <a:effectLst/>
                        </a:rPr>
                        <a:t>address </a:t>
                      </a:r>
                      <a:r>
                        <a:rPr lang="en-US" sz="1600" dirty="0" smtClean="0">
                          <a:effectLst/>
                        </a:rPr>
                        <a:t>global issues </a:t>
                      </a:r>
                      <a:endParaRPr lang="en-US" sz="1600" dirty="0">
                        <a:effectLst/>
                        <a:latin typeface="+mj-lt"/>
                        <a:ea typeface="MS Mincho"/>
                        <a:cs typeface="Times New Roman"/>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600" dirty="0">
                          <a:effectLst/>
                        </a:rPr>
                        <a:t>R&amp;D of new health tools</a:t>
                      </a:r>
                      <a:endParaRPr lang="en-US" sz="1600" dirty="0">
                        <a:effectLst/>
                        <a:latin typeface="+mj-lt"/>
                        <a:ea typeface="MS Mincho"/>
                        <a:cs typeface="Times New Roman"/>
                      </a:endParaRPr>
                    </a:p>
                  </a:txBody>
                  <a:tcPr marL="68580" marR="68580" marT="0" marB="0">
                    <a:solidFill>
                      <a:schemeClr val="accent1">
                        <a:lumMod val="20000"/>
                        <a:lumOff val="80000"/>
                      </a:schemeClr>
                    </a:solidFill>
                  </a:tcPr>
                </a:tc>
              </a:tr>
              <a:tr h="666064">
                <a:tc vMerge="1">
                  <a:txBody>
                    <a:bodyPr/>
                    <a:lstStyle/>
                    <a:p>
                      <a:pPr marL="0" lvl="0" indent="0">
                        <a:buFont typeface="Arial" panose="020B0604020202020204" pitchFamily="34" charset="0"/>
                        <a:buNone/>
                      </a:pPr>
                      <a:endParaRPr lang="en-US" sz="1800" b="1" kern="1200" dirty="0">
                        <a:solidFill>
                          <a:schemeClr val="dk1"/>
                        </a:solidFill>
                        <a:effectLst/>
                        <a:latin typeface="+mn-lt"/>
                        <a:ea typeface="+mn-ea"/>
                        <a:cs typeface="+mn-cs"/>
                      </a:endParaRPr>
                    </a:p>
                  </a:txBody>
                  <a:tcPr/>
                </a:tc>
                <a:tc>
                  <a:txBody>
                    <a:bodyPr/>
                    <a:lstStyle/>
                    <a:p>
                      <a:pPr marL="0" lvl="0" indent="0">
                        <a:buFont typeface="Arial" panose="020B0604020202020204" pitchFamily="34" charset="0"/>
                        <a:buNone/>
                      </a:pPr>
                      <a:r>
                        <a:rPr lang="en-US" sz="1800" b="1" kern="1200" dirty="0" smtClean="0">
                          <a:solidFill>
                            <a:schemeClr val="dk1"/>
                          </a:solidFill>
                          <a:effectLst/>
                          <a:latin typeface="+mn-lt"/>
                          <a:ea typeface="+mn-ea"/>
                          <a:cs typeface="+mn-cs"/>
                        </a:rPr>
                        <a:t>Local plus</a:t>
                      </a:r>
                      <a:endParaRPr lang="en-US" sz="1800" b="1" kern="1200" dirty="0">
                        <a:solidFill>
                          <a:schemeClr val="dk1"/>
                        </a:solidFill>
                        <a:effectLst/>
                        <a:latin typeface="+mn-lt"/>
                        <a:ea typeface="+mn-ea"/>
                        <a:cs typeface="+mn-cs"/>
                      </a:endParaRPr>
                    </a:p>
                  </a:txBody>
                  <a:tcPr>
                    <a:solidFill>
                      <a:schemeClr val="accent1">
                        <a:lumMod val="20000"/>
                        <a:lumOff val="80000"/>
                      </a:schemeClr>
                    </a:solidFill>
                  </a:tcPr>
                </a:tc>
                <a:tc>
                  <a:txBody>
                    <a:bodyPr/>
                    <a:lstStyle/>
                    <a:p>
                      <a:pPr marL="0" marR="0" lvl="0">
                        <a:lnSpc>
                          <a:spcPct val="115000"/>
                        </a:lnSpc>
                        <a:spcBef>
                          <a:spcPts val="0"/>
                        </a:spcBef>
                        <a:spcAft>
                          <a:spcPts val="0"/>
                        </a:spcAft>
                      </a:pPr>
                      <a:r>
                        <a:rPr lang="en-GB" sz="1600" dirty="0" smtClean="0">
                          <a:effectLst/>
                        </a:rPr>
                        <a:t>Funding to a LIC/MIC </a:t>
                      </a:r>
                      <a:r>
                        <a:rPr lang="en-US" sz="1600" noProof="0" dirty="0" smtClean="0"/>
                        <a:t>for core functions disbursed at</a:t>
                      </a:r>
                      <a:r>
                        <a:rPr lang="en-US" sz="1600" baseline="0" noProof="0" dirty="0" smtClean="0"/>
                        <a:t> country level</a:t>
                      </a:r>
                      <a:endParaRPr lang="en-US" sz="1600" dirty="0">
                        <a:effectLst/>
                        <a:latin typeface="+mj-lt"/>
                        <a:ea typeface="MS Mincho"/>
                        <a:cs typeface="Times New Roman"/>
                      </a:endParaRPr>
                    </a:p>
                  </a:txBody>
                  <a:tcPr marL="68580" marR="68580" marT="0" marB="0">
                    <a:solidFill>
                      <a:schemeClr val="accent1">
                        <a:lumMod val="20000"/>
                        <a:lumOff val="80000"/>
                      </a:schemeClr>
                    </a:solidFill>
                  </a:tcPr>
                </a:tc>
                <a:tc>
                  <a:txBody>
                    <a:bodyPr/>
                    <a:lstStyle/>
                    <a:p>
                      <a:pPr marL="0" marR="0" lvl="0">
                        <a:lnSpc>
                          <a:spcPct val="115000"/>
                        </a:lnSpc>
                        <a:spcBef>
                          <a:spcPts val="0"/>
                        </a:spcBef>
                        <a:spcAft>
                          <a:spcPts val="0"/>
                        </a:spcAft>
                      </a:pPr>
                      <a:r>
                        <a:rPr lang="en-GB" sz="1600" dirty="0">
                          <a:effectLst/>
                        </a:rPr>
                        <a:t>DAH to a country to support regional malaria elimination</a:t>
                      </a:r>
                      <a:endParaRPr lang="en-US" sz="1600" dirty="0">
                        <a:effectLst/>
                        <a:latin typeface="+mj-lt"/>
                        <a:ea typeface="MS Mincho"/>
                        <a:cs typeface="Times New Roman"/>
                      </a:endParaRPr>
                    </a:p>
                  </a:txBody>
                  <a:tcPr marL="68580" marR="68580" marT="0" marB="0">
                    <a:solidFill>
                      <a:schemeClr val="accent1">
                        <a:lumMod val="20000"/>
                        <a:lumOff val="80000"/>
                      </a:schemeClr>
                    </a:solidFill>
                  </a:tcPr>
                </a:tc>
              </a:tr>
              <a:tr h="666064">
                <a:tc rowSpan="2">
                  <a:txBody>
                    <a:bodyPr/>
                    <a:lstStyle/>
                    <a:p>
                      <a:r>
                        <a:rPr lang="en-US" b="1" dirty="0" smtClean="0"/>
                        <a:t>Country-specific support  </a:t>
                      </a:r>
                      <a:endParaRPr lang="en-US" b="1" dirty="0"/>
                    </a:p>
                  </a:txBody>
                  <a:tcPr>
                    <a:solidFill>
                      <a:schemeClr val="tx2">
                        <a:lumMod val="20000"/>
                        <a:lumOff val="80000"/>
                      </a:schemeClr>
                    </a:solidFill>
                  </a:tcPr>
                </a:tc>
                <a:tc>
                  <a:txBody>
                    <a:bodyPr/>
                    <a:lstStyle/>
                    <a:p>
                      <a:r>
                        <a:rPr lang="en-US" sz="1800" b="1" kern="1200" dirty="0" smtClean="0">
                          <a:solidFill>
                            <a:schemeClr val="dk1"/>
                          </a:solidFill>
                          <a:effectLst/>
                          <a:latin typeface="+mn-lt"/>
                          <a:ea typeface="+mn-ea"/>
                          <a:cs typeface="+mn-cs"/>
                        </a:rPr>
                        <a:t>Local</a:t>
                      </a:r>
                      <a:endParaRPr lang="en-US" b="1" dirty="0"/>
                    </a:p>
                  </a:txBody>
                  <a:tcPr>
                    <a:solidFill>
                      <a:schemeClr val="tx2">
                        <a:lumMod val="20000"/>
                        <a:lumOff val="80000"/>
                      </a:schemeClr>
                    </a:solidFill>
                  </a:tcPr>
                </a:tc>
                <a:tc>
                  <a:txBody>
                    <a:bodyPr/>
                    <a:lstStyle/>
                    <a:p>
                      <a:pPr marL="0" marR="0">
                        <a:lnSpc>
                          <a:spcPct val="115000"/>
                        </a:lnSpc>
                        <a:spcBef>
                          <a:spcPts val="0"/>
                        </a:spcBef>
                        <a:spcAft>
                          <a:spcPts val="0"/>
                        </a:spcAft>
                      </a:pPr>
                      <a:r>
                        <a:rPr lang="en-US" sz="1600" dirty="0">
                          <a:effectLst/>
                        </a:rPr>
                        <a:t>Fungible aid to </a:t>
                      </a:r>
                      <a:r>
                        <a:rPr lang="en-US" sz="1600" dirty="0" smtClean="0">
                          <a:effectLst/>
                        </a:rPr>
                        <a:t>a</a:t>
                      </a:r>
                      <a:r>
                        <a:rPr lang="en-US" sz="1600" baseline="0" dirty="0" smtClean="0">
                          <a:effectLst/>
                        </a:rPr>
                        <a:t> LIC/MIC</a:t>
                      </a:r>
                      <a:r>
                        <a:rPr lang="en-US" sz="1600" dirty="0" smtClean="0">
                          <a:effectLst/>
                        </a:rPr>
                        <a:t> that </a:t>
                      </a:r>
                      <a:r>
                        <a:rPr lang="en-US" sz="1600" dirty="0">
                          <a:effectLst/>
                        </a:rPr>
                        <a:t>could be easily replaced with domestic </a:t>
                      </a:r>
                      <a:r>
                        <a:rPr lang="en-US" sz="1600" dirty="0" smtClean="0">
                          <a:effectLst/>
                        </a:rPr>
                        <a:t>financing </a:t>
                      </a:r>
                      <a:r>
                        <a:rPr lang="en-US" sz="1600" dirty="0">
                          <a:effectLst/>
                        </a:rPr>
                        <a:t>as countries get richer </a:t>
                      </a:r>
                      <a:endParaRPr lang="en-US" sz="1600" dirty="0">
                        <a:effectLst/>
                        <a:latin typeface="+mj-lt"/>
                        <a:ea typeface="MS Mincho"/>
                        <a:cs typeface="Times New Roman"/>
                      </a:endParaRPr>
                    </a:p>
                  </a:txBody>
                  <a:tcPr marL="68580" marR="68580" marT="0" marB="0">
                    <a:solidFill>
                      <a:schemeClr val="tx2">
                        <a:lumMod val="20000"/>
                        <a:lumOff val="80000"/>
                      </a:schemeClr>
                    </a:solidFill>
                  </a:tcPr>
                </a:tc>
                <a:tc>
                  <a:txBody>
                    <a:bodyPr/>
                    <a:lstStyle/>
                    <a:p>
                      <a:pPr marL="0" marR="0">
                        <a:lnSpc>
                          <a:spcPct val="115000"/>
                        </a:lnSpc>
                        <a:spcBef>
                          <a:spcPts val="0"/>
                        </a:spcBef>
                        <a:spcAft>
                          <a:spcPts val="0"/>
                        </a:spcAft>
                      </a:pPr>
                      <a:r>
                        <a:rPr lang="en-US" sz="1600" dirty="0">
                          <a:effectLst/>
                        </a:rPr>
                        <a:t>DAH to support the purchase of health commodities </a:t>
                      </a:r>
                      <a:r>
                        <a:rPr lang="en-US" sz="1600" dirty="0" smtClean="0">
                          <a:effectLst/>
                        </a:rPr>
                        <a:t>or </a:t>
                      </a:r>
                      <a:r>
                        <a:rPr lang="en-US" sz="1600" dirty="0">
                          <a:effectLst/>
                        </a:rPr>
                        <a:t>to pay health workers to deliver </a:t>
                      </a:r>
                      <a:r>
                        <a:rPr lang="en-US" sz="1600" dirty="0" smtClean="0">
                          <a:effectLst/>
                        </a:rPr>
                        <a:t>MNCH services</a:t>
                      </a:r>
                      <a:endParaRPr lang="en-US" sz="1600" dirty="0">
                        <a:effectLst/>
                        <a:latin typeface="+mj-lt"/>
                        <a:ea typeface="MS Mincho"/>
                        <a:cs typeface="Times New Roman"/>
                      </a:endParaRPr>
                    </a:p>
                  </a:txBody>
                  <a:tcPr marL="68580" marR="68580" marT="0" marB="0">
                    <a:solidFill>
                      <a:schemeClr val="tx2">
                        <a:lumMod val="20000"/>
                        <a:lumOff val="80000"/>
                      </a:schemeClr>
                    </a:solidFill>
                  </a:tcPr>
                </a:tc>
              </a:tr>
              <a:tr h="865704">
                <a:tc vMerge="1">
                  <a:txBody>
                    <a:bodyPr/>
                    <a:lstStyle/>
                    <a:p>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smtClean="0">
                          <a:solidFill>
                            <a:schemeClr val="dk1"/>
                          </a:solidFill>
                          <a:effectLst/>
                          <a:latin typeface="+mn-lt"/>
                          <a:ea typeface="+mn-ea"/>
                          <a:cs typeface="+mn-cs"/>
                        </a:rPr>
                        <a:t>Special Local Support (SLS</a:t>
                      </a:r>
                      <a:r>
                        <a:rPr lang="en-US" sz="1800" kern="1200" dirty="0" smtClean="0">
                          <a:solidFill>
                            <a:schemeClr val="dk1"/>
                          </a:solidFill>
                          <a:effectLst/>
                          <a:latin typeface="+mn-lt"/>
                          <a:ea typeface="+mn-ea"/>
                          <a:cs typeface="+mn-cs"/>
                        </a:rPr>
                        <a:t>)</a:t>
                      </a:r>
                      <a:endParaRPr lang="en-US" sz="1800" b="1" dirty="0" smtClean="0"/>
                    </a:p>
                    <a:p>
                      <a:pPr algn="l"/>
                      <a:endParaRPr lang="en-US" sz="1800" b="1" kern="1200" dirty="0">
                        <a:solidFill>
                          <a:schemeClr val="dk1"/>
                        </a:solidFill>
                        <a:effectLst/>
                        <a:latin typeface="+mn-lt"/>
                        <a:ea typeface="+mn-ea"/>
                        <a:cs typeface="+mn-cs"/>
                      </a:endParaRPr>
                    </a:p>
                  </a:txBody>
                  <a:tcPr>
                    <a:solidFill>
                      <a:schemeClr val="tx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600" kern="1200" dirty="0" smtClean="0">
                          <a:effectLst/>
                        </a:rPr>
                        <a:t>Funding for vulnerable groups and politically problematic services</a:t>
                      </a:r>
                      <a:endParaRPr lang="de-DE" sz="1600" kern="1200" dirty="0" smtClean="0">
                        <a:solidFill>
                          <a:schemeClr val="tx1"/>
                        </a:solidFill>
                        <a:effectLst/>
                        <a:latin typeface="+mn-lt"/>
                        <a:ea typeface="MS Mincho"/>
                        <a:cs typeface="Times New Roman"/>
                      </a:endParaRPr>
                    </a:p>
                  </a:txBody>
                  <a:tcPr marL="68580" marR="68580" marT="0" marB="0">
                    <a:solidFill>
                      <a:schemeClr val="tx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600" kern="1200" dirty="0" smtClean="0">
                          <a:effectLst/>
                        </a:rPr>
                        <a:t>DAH for displaced persons; DAH for family planning</a:t>
                      </a:r>
                      <a:endParaRPr lang="de-DE" sz="1600" kern="1200" dirty="0" smtClean="0">
                        <a:solidFill>
                          <a:schemeClr val="tx1"/>
                        </a:solidFill>
                        <a:effectLst/>
                        <a:latin typeface="+mn-lt"/>
                        <a:ea typeface="MS Mincho"/>
                        <a:cs typeface="Times New Roman"/>
                      </a:endParaRPr>
                    </a:p>
                  </a:txBody>
                  <a:tcPr marL="68580" marR="68580" marT="0" marB="0">
                    <a:solidFill>
                      <a:schemeClr val="tx2">
                        <a:lumMod val="20000"/>
                        <a:lumOff val="80000"/>
                      </a:schemeClr>
                    </a:solidFill>
                  </a:tcPr>
                </a:tc>
              </a:tr>
            </a:tbl>
          </a:graphicData>
        </a:graphic>
      </p:graphicFrame>
    </p:spTree>
    <p:extLst>
      <p:ext uri="{BB962C8B-B14F-4D97-AF65-F5344CB8AC3E}">
        <p14:creationId xmlns:p14="http://schemas.microsoft.com/office/powerpoint/2010/main" val="4089271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4021129123"/>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529603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4264184843"/>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2781797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10600" cy="533400"/>
          </a:xfrm>
        </p:spPr>
        <p:txBody>
          <a:bodyPr>
            <a:normAutofit fontScale="90000"/>
          </a:bodyPr>
          <a:lstStyle/>
          <a:p>
            <a:r>
              <a:rPr lang="en-US" dirty="0" smtClean="0"/>
              <a:t>Swedish DAH Reached </a:t>
            </a:r>
            <a:r>
              <a:rPr lang="en-US" dirty="0"/>
              <a:t>A</a:t>
            </a:r>
            <a:r>
              <a:rPr lang="en-US" dirty="0" smtClean="0"/>
              <a:t>bout 4 Billion SEK in 2013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81736"/>
            <a:ext cx="7391400" cy="460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67400" y="1981200"/>
            <a:ext cx="1447800" cy="646331"/>
          </a:xfrm>
          <a:prstGeom prst="rect">
            <a:avLst/>
          </a:prstGeom>
          <a:noFill/>
        </p:spPr>
        <p:txBody>
          <a:bodyPr wrap="square" rtlCol="0">
            <a:spAutoFit/>
          </a:bodyPr>
          <a:lstStyle/>
          <a:p>
            <a:r>
              <a:rPr lang="en-US" b="1" dirty="0" smtClean="0">
                <a:solidFill>
                  <a:schemeClr val="bg1">
                    <a:lumMod val="50000"/>
                  </a:schemeClr>
                </a:solidFill>
              </a:rPr>
              <a:t>1.6 billion  SEK in 2013</a:t>
            </a:r>
            <a:endParaRPr lang="en-US" b="1" dirty="0">
              <a:solidFill>
                <a:schemeClr val="bg1">
                  <a:lumMod val="50000"/>
                </a:schemeClr>
              </a:solidFill>
            </a:endParaRPr>
          </a:p>
        </p:txBody>
      </p:sp>
      <p:cxnSp>
        <p:nvCxnSpPr>
          <p:cNvPr id="5" name="Straight Arrow Connector 4"/>
          <p:cNvCxnSpPr/>
          <p:nvPr/>
        </p:nvCxnSpPr>
        <p:spPr>
          <a:xfrm flipV="1">
            <a:off x="6248400" y="2590800"/>
            <a:ext cx="0" cy="572869"/>
          </a:xfrm>
          <a:prstGeom prst="straightConnector1">
            <a:avLst/>
          </a:prstGeom>
          <a:ln w="38100">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43600" y="4382869"/>
            <a:ext cx="1371600" cy="646331"/>
          </a:xfrm>
          <a:prstGeom prst="rect">
            <a:avLst/>
          </a:prstGeom>
          <a:noFill/>
        </p:spPr>
        <p:txBody>
          <a:bodyPr wrap="square" rtlCol="0">
            <a:spAutoFit/>
          </a:bodyPr>
          <a:lstStyle/>
          <a:p>
            <a:r>
              <a:rPr lang="en-US" b="1" dirty="0" smtClean="0">
                <a:solidFill>
                  <a:schemeClr val="accent1">
                    <a:lumMod val="50000"/>
                  </a:schemeClr>
                </a:solidFill>
              </a:rPr>
              <a:t>2.3 billion SEK  in 2013</a:t>
            </a:r>
            <a:endParaRPr lang="en-US" b="1" dirty="0">
              <a:solidFill>
                <a:schemeClr val="accent1">
                  <a:lumMod val="50000"/>
                </a:schemeClr>
              </a:solidFill>
            </a:endParaRPr>
          </a:p>
        </p:txBody>
      </p:sp>
      <p:cxnSp>
        <p:nvCxnSpPr>
          <p:cNvPr id="8" name="Straight Arrow Connector 7"/>
          <p:cNvCxnSpPr/>
          <p:nvPr/>
        </p:nvCxnSpPr>
        <p:spPr>
          <a:xfrm>
            <a:off x="6248400" y="3770531"/>
            <a:ext cx="0" cy="612338"/>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a:off x="7086600" y="4343400"/>
            <a:ext cx="457200" cy="762000"/>
          </a:xfrm>
          <a:prstGeom prst="rightBrace">
            <a:avLst/>
          </a:prstGeom>
          <a:ln>
            <a:solidFill>
              <a:srgbClr val="007FB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125951772"/>
              </p:ext>
            </p:extLst>
          </p:nvPr>
        </p:nvGraphicFramePr>
        <p:xfrm>
          <a:off x="7620000" y="4332283"/>
          <a:ext cx="1409700" cy="914400"/>
        </p:xfrm>
        <a:graphic>
          <a:graphicData uri="http://schemas.openxmlformats.org/drawingml/2006/table">
            <a:tbl>
              <a:tblPr firstRow="1" bandRow="1">
                <a:tableStyleId>{3B4B98B0-60AC-42C2-AFA5-B58CD77FA1E5}</a:tableStyleId>
              </a:tblPr>
              <a:tblGrid>
                <a:gridCol w="704850"/>
                <a:gridCol w="704850"/>
              </a:tblGrid>
              <a:tr h="252958">
                <a:tc>
                  <a:txBody>
                    <a:bodyPr/>
                    <a:lstStyle/>
                    <a:p>
                      <a:r>
                        <a:rPr lang="en-US" sz="1400" b="1" dirty="0" smtClean="0"/>
                        <a:t>GFATM</a:t>
                      </a:r>
                      <a:endParaRPr lang="en-US" sz="1400" b="1" dirty="0"/>
                    </a:p>
                  </a:txBody>
                  <a:tcPr/>
                </a:tc>
                <a:tc>
                  <a:txBody>
                    <a:bodyPr/>
                    <a:lstStyle/>
                    <a:p>
                      <a:r>
                        <a:rPr lang="en-US" sz="1400" b="1" dirty="0" smtClean="0"/>
                        <a:t>0.7</a:t>
                      </a:r>
                      <a:endParaRPr lang="en-US" sz="1400" b="1" dirty="0"/>
                    </a:p>
                  </a:txBody>
                  <a:tcPr/>
                </a:tc>
              </a:tr>
              <a:tr h="252958">
                <a:tc>
                  <a:txBody>
                    <a:bodyPr/>
                    <a:lstStyle/>
                    <a:p>
                      <a:r>
                        <a:rPr lang="en-US" sz="1400" b="1" dirty="0" smtClean="0"/>
                        <a:t>UNFPA</a:t>
                      </a:r>
                      <a:endParaRPr lang="en-US" sz="1400" b="1" dirty="0"/>
                    </a:p>
                  </a:txBody>
                  <a:tcPr/>
                </a:tc>
                <a:tc>
                  <a:txBody>
                    <a:bodyPr/>
                    <a:lstStyle/>
                    <a:p>
                      <a:r>
                        <a:rPr lang="en-US" sz="1400" b="1" dirty="0" smtClean="0"/>
                        <a:t>0.43</a:t>
                      </a:r>
                      <a:endParaRPr lang="en-US" sz="1400" b="1" dirty="0"/>
                    </a:p>
                  </a:txBody>
                  <a:tcPr/>
                </a:tc>
              </a:tr>
              <a:tr h="252958">
                <a:tc>
                  <a:txBody>
                    <a:bodyPr/>
                    <a:lstStyle/>
                    <a:p>
                      <a:r>
                        <a:rPr lang="en-US" sz="1400" b="1" dirty="0" smtClean="0"/>
                        <a:t>GAVI</a:t>
                      </a:r>
                      <a:endParaRPr lang="en-US" sz="1400" b="1" dirty="0"/>
                    </a:p>
                  </a:txBody>
                  <a:tcPr/>
                </a:tc>
                <a:tc>
                  <a:txBody>
                    <a:bodyPr/>
                    <a:lstStyle/>
                    <a:p>
                      <a:r>
                        <a:rPr lang="en-US" sz="1400" b="1" dirty="0" smtClean="0"/>
                        <a:t>0.37</a:t>
                      </a:r>
                      <a:endParaRPr lang="en-US" sz="1400" b="1" dirty="0"/>
                    </a:p>
                  </a:txBody>
                  <a:tcPr/>
                </a:tc>
              </a:tr>
            </a:tbl>
          </a:graphicData>
        </a:graphic>
      </p:graphicFrame>
    </p:spTree>
    <p:extLst>
      <p:ext uri="{BB962C8B-B14F-4D97-AF65-F5344CB8AC3E}">
        <p14:creationId xmlns:p14="http://schemas.microsoft.com/office/powerpoint/2010/main" val="1571138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10600" cy="533400"/>
          </a:xfrm>
        </p:spPr>
        <p:txBody>
          <a:bodyPr>
            <a:normAutofit fontScale="90000"/>
          </a:bodyPr>
          <a:lstStyle/>
          <a:p>
            <a:r>
              <a:rPr lang="en-US" dirty="0" smtClean="0"/>
              <a:t>Our Analysis of Swedish DAH by Function</a:t>
            </a:r>
            <a:endParaRPr lang="en-US" dirty="0"/>
          </a:p>
        </p:txBody>
      </p:sp>
      <p:cxnSp>
        <p:nvCxnSpPr>
          <p:cNvPr id="5" name="Straight Arrow Connector 4"/>
          <p:cNvCxnSpPr/>
          <p:nvPr/>
        </p:nvCxnSpPr>
        <p:spPr>
          <a:xfrm flipV="1">
            <a:off x="6248400" y="2590800"/>
            <a:ext cx="0" cy="572869"/>
          </a:xfrm>
          <a:prstGeom prst="straightConnector1">
            <a:avLst/>
          </a:prstGeom>
          <a:ln w="38100">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248400" y="3770531"/>
            <a:ext cx="0" cy="612338"/>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925" y="3175000"/>
            <a:ext cx="15906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648200" y="1868269"/>
            <a:ext cx="3200400" cy="646331"/>
          </a:xfrm>
          <a:prstGeom prst="rect">
            <a:avLst/>
          </a:prstGeom>
          <a:noFill/>
        </p:spPr>
        <p:txBody>
          <a:bodyPr wrap="square" rtlCol="0">
            <a:spAutoFit/>
          </a:bodyPr>
          <a:lstStyle/>
          <a:p>
            <a:r>
              <a:rPr lang="en-US" b="1" dirty="0" smtClean="0">
                <a:solidFill>
                  <a:schemeClr val="bg1">
                    <a:lumMod val="50000"/>
                  </a:schemeClr>
                </a:solidFill>
              </a:rPr>
              <a:t>80% country-specific support </a:t>
            </a:r>
            <a:br>
              <a:rPr lang="en-US" b="1" dirty="0" smtClean="0">
                <a:solidFill>
                  <a:schemeClr val="bg1">
                    <a:lumMod val="50000"/>
                  </a:schemeClr>
                </a:solidFill>
              </a:rPr>
            </a:br>
            <a:r>
              <a:rPr lang="en-US" dirty="0" smtClean="0"/>
              <a:t>20% core functions</a:t>
            </a:r>
            <a:endParaRPr lang="en-US" dirty="0"/>
          </a:p>
        </p:txBody>
      </p:sp>
      <p:sp>
        <p:nvSpPr>
          <p:cNvPr id="19" name="Double Bracket 4"/>
          <p:cNvSpPr/>
          <p:nvPr/>
        </p:nvSpPr>
        <p:spPr>
          <a:xfrm>
            <a:off x="612895" y="2604178"/>
            <a:ext cx="2587505" cy="16045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2400" b="1" kern="1200" dirty="0" smtClean="0">
                <a:solidFill>
                  <a:srgbClr val="FF0000"/>
                </a:solidFill>
              </a:rPr>
              <a:t>85% of Swedish DAH is for </a:t>
            </a:r>
            <a:br>
              <a:rPr lang="en-US" sz="2400" b="1" kern="1200" dirty="0" smtClean="0">
                <a:solidFill>
                  <a:srgbClr val="FF0000"/>
                </a:solidFill>
              </a:rPr>
            </a:br>
            <a:r>
              <a:rPr lang="en-US" sz="2400" b="1" kern="1200" dirty="0" smtClean="0">
                <a:solidFill>
                  <a:srgbClr val="FF0000"/>
                </a:solidFill>
              </a:rPr>
              <a:t>country-specific support</a:t>
            </a:r>
            <a:endParaRPr lang="en-US" sz="2400" b="1" kern="1200" dirty="0">
              <a:solidFill>
                <a:srgbClr val="FF0000"/>
              </a:solidFill>
            </a:endParaRPr>
          </a:p>
        </p:txBody>
      </p:sp>
      <p:sp>
        <p:nvSpPr>
          <p:cNvPr id="20" name="Right Brace 19"/>
          <p:cNvSpPr/>
          <p:nvPr/>
        </p:nvSpPr>
        <p:spPr>
          <a:xfrm flipH="1">
            <a:off x="3235302" y="2144049"/>
            <a:ext cx="685800" cy="2524836"/>
          </a:xfrm>
          <a:prstGeom prst="rightBrace">
            <a:avLst>
              <a:gd name="adj1" fmla="val 8333"/>
              <a:gd name="adj2" fmla="val 49284"/>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3"/>
          <p:cNvSpPr txBox="1"/>
          <p:nvPr/>
        </p:nvSpPr>
        <p:spPr>
          <a:xfrm>
            <a:off x="4725964" y="4514487"/>
            <a:ext cx="3352800" cy="646331"/>
          </a:xfrm>
          <a:prstGeom prst="rect">
            <a:avLst/>
          </a:prstGeom>
          <a:noFill/>
        </p:spPr>
        <p:txBody>
          <a:bodyPr wrap="square" rtlCol="0">
            <a:spAutoFit/>
          </a:bodyPr>
          <a:lstStyle/>
          <a:p>
            <a:r>
              <a:rPr lang="en-US" b="1" dirty="0" smtClean="0">
                <a:solidFill>
                  <a:schemeClr val="tx2"/>
                </a:solidFill>
              </a:rPr>
              <a:t>89% country-specific support</a:t>
            </a:r>
          </a:p>
          <a:p>
            <a:r>
              <a:rPr lang="en-US" dirty="0" smtClean="0"/>
              <a:t>11% core functions</a:t>
            </a:r>
            <a:endParaRPr lang="en-US" dirty="0"/>
          </a:p>
        </p:txBody>
      </p:sp>
    </p:spTree>
    <p:extLst>
      <p:ext uri="{BB962C8B-B14F-4D97-AF65-F5344CB8AC3E}">
        <p14:creationId xmlns:p14="http://schemas.microsoft.com/office/powerpoint/2010/main" val="42886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Economic </a:t>
            </a:r>
            <a:r>
              <a:rPr lang="en-US" dirty="0" smtClean="0"/>
              <a:t>Growth </a:t>
            </a:r>
            <a:r>
              <a:rPr lang="en-US" dirty="0"/>
              <a:t>M</a:t>
            </a:r>
            <a:r>
              <a:rPr lang="en-US" dirty="0" smtClean="0"/>
              <a:t>eans </a:t>
            </a:r>
            <a:r>
              <a:rPr lang="en-US" dirty="0"/>
              <a:t>S</a:t>
            </a:r>
            <a:r>
              <a:rPr lang="en-US" dirty="0" smtClean="0"/>
              <a:t>ome </a:t>
            </a:r>
            <a:r>
              <a:rPr lang="en-US" dirty="0"/>
              <a:t>C</a:t>
            </a:r>
            <a:r>
              <a:rPr lang="en-US" dirty="0" smtClean="0"/>
              <a:t>ountries </a:t>
            </a:r>
            <a:r>
              <a:rPr lang="en-US" dirty="0"/>
              <a:t>M</a:t>
            </a:r>
            <a:r>
              <a:rPr lang="en-US" dirty="0" smtClean="0"/>
              <a:t>ay </a:t>
            </a:r>
            <a:r>
              <a:rPr lang="en-US" dirty="0"/>
              <a:t>G</a:t>
            </a:r>
            <a:r>
              <a:rPr lang="en-US" dirty="0" smtClean="0"/>
              <a:t>raduate </a:t>
            </a:r>
            <a:r>
              <a:rPr lang="en-US" dirty="0"/>
              <a:t>from Swedish </a:t>
            </a:r>
            <a:r>
              <a:rPr lang="en-US" dirty="0" smtClean="0"/>
              <a:t>DAH by </a:t>
            </a:r>
            <a:r>
              <a:rPr lang="en-US" dirty="0"/>
              <a:t>2035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000999" cy="3581400"/>
          </a:xfrm>
          <a:prstGeom prst="rect">
            <a:avLst/>
          </a:prstGeom>
          <a:noFill/>
          <a:ln>
            <a:noFill/>
          </a:ln>
        </p:spPr>
      </p:pic>
      <p:sp>
        <p:nvSpPr>
          <p:cNvPr id="5" name="TextBox 4"/>
          <p:cNvSpPr txBox="1"/>
          <p:nvPr/>
        </p:nvSpPr>
        <p:spPr>
          <a:xfrm>
            <a:off x="1981200" y="5181600"/>
            <a:ext cx="5867400" cy="646331"/>
          </a:xfrm>
          <a:prstGeom prst="rect">
            <a:avLst/>
          </a:prstGeom>
          <a:noFill/>
        </p:spPr>
        <p:txBody>
          <a:bodyPr wrap="square" rtlCol="0">
            <a:spAutoFit/>
          </a:bodyPr>
          <a:lstStyle/>
          <a:p>
            <a:r>
              <a:rPr lang="en-US" b="1" dirty="0" smtClean="0">
                <a:solidFill>
                  <a:schemeClr val="accent2"/>
                </a:solidFill>
              </a:rPr>
              <a:t>Example: applying GAVI graduation cut-off of $1570 p.c., only 4 countries would be eligible for Swedish support</a:t>
            </a:r>
            <a:endParaRPr lang="en-US" b="1" dirty="0">
              <a:solidFill>
                <a:schemeClr val="accent2"/>
              </a:solidFill>
            </a:endParaRPr>
          </a:p>
        </p:txBody>
      </p:sp>
      <p:sp>
        <p:nvSpPr>
          <p:cNvPr id="6" name="Rectangle 5"/>
          <p:cNvSpPr/>
          <p:nvPr/>
        </p:nvSpPr>
        <p:spPr>
          <a:xfrm>
            <a:off x="364509" y="2362200"/>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69621" y="2362200"/>
            <a:ext cx="935182"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6600" y="3962400"/>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48012" y="4191000"/>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76600" y="4717473"/>
            <a:ext cx="969818" cy="23552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4509" y="3962400"/>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0" y="4191000"/>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 y="4724400"/>
            <a:ext cx="990600" cy="2286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97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784" y="1219200"/>
            <a:ext cx="7156816" cy="430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228600"/>
            <a:ext cx="7620000" cy="830997"/>
          </a:xfrm>
          <a:prstGeom prst="rect">
            <a:avLst/>
          </a:prstGeom>
          <a:noFill/>
        </p:spPr>
        <p:txBody>
          <a:bodyPr wrap="square" rtlCol="0">
            <a:spAutoFit/>
          </a:bodyPr>
          <a:lstStyle/>
          <a:p>
            <a:pPr algn="ctr"/>
            <a:r>
              <a:rPr lang="en-US" sz="2400" dirty="0" smtClean="0"/>
              <a:t>Dominance of Funding for Local </a:t>
            </a:r>
            <a:r>
              <a:rPr lang="en-US" sz="2400" dirty="0"/>
              <a:t>F</a:t>
            </a:r>
            <a:r>
              <a:rPr lang="en-US" sz="2400" dirty="0" smtClean="0"/>
              <a:t>unctions </a:t>
            </a:r>
            <a:r>
              <a:rPr lang="en-US" sz="2400" dirty="0"/>
              <a:t>is T</a:t>
            </a:r>
            <a:r>
              <a:rPr lang="en-US" sz="2400" dirty="0" smtClean="0"/>
              <a:t>rue </a:t>
            </a:r>
            <a:r>
              <a:rPr lang="en-US" sz="2400" dirty="0"/>
              <a:t>for B</a:t>
            </a:r>
            <a:r>
              <a:rPr lang="en-US" sz="2400" dirty="0" smtClean="0"/>
              <a:t>ilateral </a:t>
            </a:r>
            <a:r>
              <a:rPr lang="en-US" sz="2400" dirty="0"/>
              <a:t>DAH </a:t>
            </a:r>
            <a:r>
              <a:rPr lang="en-US" sz="2400" dirty="0" smtClean="0"/>
              <a:t>of Other Donors</a:t>
            </a:r>
            <a:endParaRPr lang="en-US" sz="2400" dirty="0"/>
          </a:p>
        </p:txBody>
      </p:sp>
    </p:spTree>
    <p:extLst>
      <p:ext uri="{BB962C8B-B14F-4D97-AF65-F5344CB8AC3E}">
        <p14:creationId xmlns:p14="http://schemas.microsoft.com/office/powerpoint/2010/main" val="2768442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881401954"/>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1046211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Rectangle 2"/>
          <p:cNvSpPr/>
          <p:nvPr/>
        </p:nvSpPr>
        <p:spPr>
          <a:xfrm>
            <a:off x="838200" y="4267200"/>
            <a:ext cx="7543801" cy="1846659"/>
          </a:xfrm>
          <a:prstGeom prst="rect">
            <a:avLst/>
          </a:prstGeom>
        </p:spPr>
        <p:txBody>
          <a:bodyPr wrap="square">
            <a:spAutoFit/>
          </a:bodyPr>
          <a:lstStyle/>
          <a:p>
            <a:pPr algn="ctr"/>
            <a:r>
              <a:rPr lang="en-GB" sz="2400" b="1" dirty="0" smtClean="0"/>
              <a:t>Gavin Yamey</a:t>
            </a:r>
            <a:endParaRPr lang="en-GB" sz="2400" dirty="0" smtClean="0"/>
          </a:p>
          <a:p>
            <a:pPr algn="ctr"/>
            <a:r>
              <a:rPr lang="en-US" dirty="0"/>
              <a:t>Associate Professor of Epidemiology &amp; Biostatistics, UCSF School of Medicine</a:t>
            </a:r>
          </a:p>
          <a:p>
            <a:pPr algn="ctr"/>
            <a:r>
              <a:rPr lang="en-US" dirty="0"/>
              <a:t>Lead, Evidence to Policy Initiative, Global Health Group, </a:t>
            </a:r>
            <a:r>
              <a:rPr lang="en-US" dirty="0" smtClean="0"/>
              <a:t>UCSF</a:t>
            </a:r>
          </a:p>
          <a:p>
            <a:pPr algn="ctr"/>
            <a:endParaRPr lang="en-US" dirty="0" smtClean="0"/>
          </a:p>
          <a:p>
            <a:pPr algn="ctr"/>
            <a:r>
              <a:rPr lang="en-US" dirty="0"/>
              <a:t>March 19, 2015</a:t>
            </a:r>
          </a:p>
          <a:p>
            <a:pPr algn="ctr"/>
            <a:r>
              <a:rPr lang="en-US" dirty="0"/>
              <a:t>Stockholm, </a:t>
            </a:r>
            <a:r>
              <a:rPr lang="en-US" dirty="0" smtClean="0"/>
              <a:t>Sweden</a:t>
            </a:r>
            <a:endParaRPr lang="en-US" dirty="0"/>
          </a:p>
        </p:txBody>
      </p:sp>
      <p:grpSp>
        <p:nvGrpSpPr>
          <p:cNvPr id="4" name="Group 3"/>
          <p:cNvGrpSpPr/>
          <p:nvPr/>
        </p:nvGrpSpPr>
        <p:grpSpPr>
          <a:xfrm>
            <a:off x="-19052" y="-152400"/>
            <a:ext cx="9163052" cy="3886200"/>
            <a:chOff x="-19052" y="272955"/>
            <a:chExt cx="9163052" cy="4337476"/>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841" b="34409"/>
            <a:stretch/>
          </p:blipFill>
          <p:spPr bwMode="auto">
            <a:xfrm>
              <a:off x="-19052" y="272955"/>
              <a:ext cx="9163052" cy="342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2955"/>
              <a:ext cx="2871133" cy="319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130"/>
            <a:stretch/>
          </p:blipFill>
          <p:spPr bwMode="auto">
            <a:xfrm>
              <a:off x="438148" y="2635155"/>
              <a:ext cx="8705852" cy="197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35804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257321925"/>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1839182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Health is a Core Priority for Swedish Aid:</a:t>
            </a:r>
            <a:br>
              <a:rPr lang="en-US" dirty="0" smtClean="0"/>
            </a:br>
            <a:r>
              <a:rPr lang="en-US" dirty="0" smtClean="0"/>
              <a:t>Active, Visible, Influential Health Donor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75346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00200" y="4362271"/>
            <a:ext cx="2362200" cy="1200329"/>
          </a:xfrm>
          <a:prstGeom prst="rect">
            <a:avLst/>
          </a:prstGeom>
          <a:noFill/>
        </p:spPr>
        <p:txBody>
          <a:bodyPr wrap="square" rtlCol="0">
            <a:spAutoFit/>
          </a:bodyPr>
          <a:lstStyle/>
          <a:p>
            <a:r>
              <a:rPr lang="en-US" dirty="0" smtClean="0"/>
              <a:t>Antibiotic resistance; research on infections of poverty (</a:t>
            </a:r>
            <a:r>
              <a:rPr lang="en-US" dirty="0"/>
              <a:t>o</a:t>
            </a:r>
            <a:r>
              <a:rPr lang="en-US" dirty="0" smtClean="0"/>
              <a:t>nly </a:t>
            </a:r>
            <a:r>
              <a:rPr lang="en-US" dirty="0"/>
              <a:t>about 200 million </a:t>
            </a:r>
            <a:r>
              <a:rPr lang="en-US" dirty="0" smtClean="0"/>
              <a:t>SEK per y)</a:t>
            </a:r>
            <a:endParaRPr lang="en-US" dirty="0"/>
          </a:p>
        </p:txBody>
      </p:sp>
    </p:spTree>
    <p:extLst>
      <p:ext uri="{BB962C8B-B14F-4D97-AF65-F5344CB8AC3E}">
        <p14:creationId xmlns:p14="http://schemas.microsoft.com/office/powerpoint/2010/main" val="1909774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Growth in Swedish DAH by 2035</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048179" cy="51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473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1097304170"/>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491136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747692074"/>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3970717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708346337"/>
              </p:ext>
            </p:extLst>
          </p:nvPr>
        </p:nvGraphicFramePr>
        <p:xfrm>
          <a:off x="457200" y="990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152400" y="-304800"/>
            <a:ext cx="8447255" cy="1390016"/>
          </a:xfrm>
        </p:spPr>
        <p:txBody>
          <a:bodyPr>
            <a:normAutofit/>
          </a:bodyPr>
          <a:lstStyle/>
          <a:p>
            <a:r>
              <a:rPr lang="en-US" sz="2800" dirty="0" smtClean="0"/>
              <a:t>Overarching Policy Considerations</a:t>
            </a:r>
            <a:endParaRPr lang="en-US" sz="2800" dirty="0"/>
          </a:p>
        </p:txBody>
      </p:sp>
    </p:spTree>
    <p:extLst>
      <p:ext uri="{BB962C8B-B14F-4D97-AF65-F5344CB8AC3E}">
        <p14:creationId xmlns:p14="http://schemas.microsoft.com/office/powerpoint/2010/main" val="3102333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677400" cy="533400"/>
          </a:xfrm>
        </p:spPr>
        <p:txBody>
          <a:bodyPr>
            <a:normAutofit/>
          </a:bodyPr>
          <a:lstStyle/>
          <a:p>
            <a:r>
              <a:rPr lang="en-US" sz="2800" dirty="0" smtClean="0">
                <a:solidFill>
                  <a:srgbClr val="00B0F0"/>
                </a:solidFill>
              </a:rPr>
              <a:t>Reminder: Five Major Post-2015 Challenges/Opportunities</a:t>
            </a:r>
            <a:endParaRPr lang="en-US" sz="2800" dirty="0">
              <a:solidFill>
                <a:srgbClr val="00B0F0"/>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512594211"/>
              </p:ext>
            </p:extLst>
          </p:nvPr>
        </p:nvGraphicFramePr>
        <p:xfrm>
          <a:off x="1066800" y="2105272"/>
          <a:ext cx="6629400" cy="3838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4591853" y="3463636"/>
            <a:ext cx="1614983" cy="1108364"/>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TextBox 5"/>
          <p:cNvSpPr txBox="1"/>
          <p:nvPr/>
        </p:nvSpPr>
        <p:spPr>
          <a:xfrm>
            <a:off x="4537364" y="3541693"/>
            <a:ext cx="1787236" cy="954107"/>
          </a:xfrm>
          <a:prstGeom prst="rect">
            <a:avLst/>
          </a:prstGeom>
          <a:noFill/>
        </p:spPr>
        <p:txBody>
          <a:bodyPr wrap="square" rtlCol="0">
            <a:spAutoFit/>
          </a:bodyPr>
          <a:lstStyle/>
          <a:p>
            <a:pPr algn="ctr"/>
            <a:r>
              <a:rPr lang="en-US" sz="1400" b="1" dirty="0" smtClean="0"/>
              <a:t>Pro-poor UHC </a:t>
            </a:r>
            <a:r>
              <a:rPr lang="en-US" sz="1400" dirty="0" smtClean="0"/>
              <a:t>could efficiently achieve health </a:t>
            </a:r>
            <a:r>
              <a:rPr lang="en-US" sz="1400" dirty="0"/>
              <a:t> </a:t>
            </a:r>
            <a:r>
              <a:rPr lang="en-US" sz="1400" dirty="0" smtClean="0"/>
              <a:t>&amp; financial protection</a:t>
            </a:r>
            <a:endParaRPr lang="en-US" sz="1400" dirty="0"/>
          </a:p>
        </p:txBody>
      </p:sp>
      <p:sp>
        <p:nvSpPr>
          <p:cNvPr id="10" name="Rectangle 9"/>
          <p:cNvSpPr/>
          <p:nvPr/>
        </p:nvSpPr>
        <p:spPr>
          <a:xfrm>
            <a:off x="457200" y="1066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1057870"/>
            <a:ext cx="2971800" cy="923330"/>
          </a:xfrm>
          <a:prstGeom prst="rect">
            <a:avLst/>
          </a:prstGeom>
          <a:noFill/>
        </p:spPr>
        <p:txBody>
          <a:bodyPr wrap="square" rtlCol="0">
            <a:spAutoFit/>
          </a:bodyPr>
          <a:lstStyle/>
          <a:p>
            <a:r>
              <a:rPr lang="en-US" dirty="0" smtClean="0"/>
              <a:t>1. Unfinished </a:t>
            </a:r>
            <a:r>
              <a:rPr lang="en-US" dirty="0"/>
              <a:t>MDGs agenda</a:t>
            </a:r>
          </a:p>
          <a:p>
            <a:endParaRPr lang="en-US" dirty="0"/>
          </a:p>
          <a:p>
            <a:endParaRPr lang="en-US" dirty="0"/>
          </a:p>
        </p:txBody>
      </p:sp>
      <p:cxnSp>
        <p:nvCxnSpPr>
          <p:cNvPr id="13" name="Straight Arrow Connector 12"/>
          <p:cNvCxnSpPr/>
          <p:nvPr/>
        </p:nvCxnSpPr>
        <p:spPr>
          <a:xfrm>
            <a:off x="2019300" y="14478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19300" y="1447800"/>
            <a:ext cx="2019300" cy="5334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644736" y="1066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720936" y="1057870"/>
            <a:ext cx="2971800" cy="923330"/>
          </a:xfrm>
          <a:prstGeom prst="rect">
            <a:avLst/>
          </a:prstGeom>
          <a:noFill/>
        </p:spPr>
        <p:txBody>
          <a:bodyPr wrap="square" rtlCol="0">
            <a:spAutoFit/>
          </a:bodyPr>
          <a:lstStyle/>
          <a:p>
            <a:r>
              <a:rPr lang="en-US" dirty="0" smtClean="0"/>
              <a:t>2. Microbial evolution</a:t>
            </a:r>
            <a:endParaRPr lang="en-US" dirty="0"/>
          </a:p>
          <a:p>
            <a:endParaRPr lang="en-US" dirty="0"/>
          </a:p>
          <a:p>
            <a:endParaRPr lang="en-US" dirty="0"/>
          </a:p>
        </p:txBody>
      </p:sp>
      <p:cxnSp>
        <p:nvCxnSpPr>
          <p:cNvPr id="19" name="Straight Arrow Connector 18"/>
          <p:cNvCxnSpPr/>
          <p:nvPr/>
        </p:nvCxnSpPr>
        <p:spPr>
          <a:xfrm>
            <a:off x="6130636" y="1447800"/>
            <a:ext cx="0" cy="609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61109" y="5257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7309" y="5248870"/>
            <a:ext cx="2971800" cy="923330"/>
          </a:xfrm>
          <a:prstGeom prst="rect">
            <a:avLst/>
          </a:prstGeom>
          <a:noFill/>
        </p:spPr>
        <p:txBody>
          <a:bodyPr wrap="square" rtlCol="0">
            <a:spAutoFit/>
          </a:bodyPr>
          <a:lstStyle/>
          <a:p>
            <a:r>
              <a:rPr lang="en-US" dirty="0" smtClean="0"/>
              <a:t>3. Crisis of NCDs and injuries</a:t>
            </a:r>
            <a:endParaRPr lang="en-US" dirty="0"/>
          </a:p>
          <a:p>
            <a:endParaRPr lang="en-US" dirty="0"/>
          </a:p>
          <a:p>
            <a:endParaRPr lang="en-US" dirty="0"/>
          </a:p>
        </p:txBody>
      </p:sp>
      <p:cxnSp>
        <p:nvCxnSpPr>
          <p:cNvPr id="23" name="Straight Arrow Connector 22"/>
          <p:cNvCxnSpPr/>
          <p:nvPr/>
        </p:nvCxnSpPr>
        <p:spPr>
          <a:xfrm flipV="1">
            <a:off x="3124200" y="4657130"/>
            <a:ext cx="0" cy="5244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876800" y="5257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953000" y="5248870"/>
            <a:ext cx="2971800" cy="923330"/>
          </a:xfrm>
          <a:prstGeom prst="rect">
            <a:avLst/>
          </a:prstGeom>
          <a:noFill/>
        </p:spPr>
        <p:txBody>
          <a:bodyPr wrap="square" rtlCol="0">
            <a:spAutoFit/>
          </a:bodyPr>
          <a:lstStyle/>
          <a:p>
            <a:r>
              <a:rPr lang="en-US" dirty="0" smtClean="0"/>
              <a:t>4. Medical impoverishment</a:t>
            </a:r>
            <a:endParaRPr lang="en-US" dirty="0"/>
          </a:p>
          <a:p>
            <a:endParaRPr lang="en-US" dirty="0"/>
          </a:p>
          <a:p>
            <a:endParaRPr lang="en-US" dirty="0"/>
          </a:p>
        </p:txBody>
      </p:sp>
      <p:cxnSp>
        <p:nvCxnSpPr>
          <p:cNvPr id="26" name="Straight Arrow Connector 25"/>
          <p:cNvCxnSpPr/>
          <p:nvPr/>
        </p:nvCxnSpPr>
        <p:spPr>
          <a:xfrm flipV="1">
            <a:off x="5791200" y="4657130"/>
            <a:ext cx="0" cy="52447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
          <p:cNvSpPr txBox="1"/>
          <p:nvPr/>
        </p:nvSpPr>
        <p:spPr>
          <a:xfrm>
            <a:off x="228600" y="5712905"/>
            <a:ext cx="8382000" cy="369332"/>
          </a:xfrm>
          <a:prstGeom prst="rect">
            <a:avLst/>
          </a:prstGeom>
          <a:no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 International </a:t>
            </a:r>
            <a:r>
              <a:rPr lang="en-US" dirty="0"/>
              <a:t>collective action arrangements and financing are not “fit for purpose” </a:t>
            </a:r>
          </a:p>
        </p:txBody>
      </p:sp>
    </p:spTree>
    <p:extLst>
      <p:ext uri="{BB962C8B-B14F-4D97-AF65-F5344CB8AC3E}">
        <p14:creationId xmlns:p14="http://schemas.microsoft.com/office/powerpoint/2010/main" val="3463701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57200" y="6409102"/>
            <a:ext cx="2133600" cy="365125"/>
          </a:xfrm>
          <a:prstGeom prst="rect">
            <a:avLst/>
          </a:prstGeom>
        </p:spPr>
        <p:txBody>
          <a:bodyPr/>
          <a:lstStyle/>
          <a:p>
            <a:fld id="{82F1DF56-E329-41D3-A843-AD37D080C1B9}" type="datetime4">
              <a:rPr lang="en-US" smtClean="0">
                <a:solidFill>
                  <a:srgbClr val="CEDEE4"/>
                </a:solidFill>
              </a:rPr>
              <a:pPr/>
              <a:t>March 18, 2015</a:t>
            </a:fld>
            <a:endParaRPr lang="en-US" dirty="0">
              <a:solidFill>
                <a:srgbClr val="CEDEE4"/>
              </a:solidFill>
            </a:endParaRPr>
          </a:p>
        </p:txBody>
      </p:sp>
      <p:sp>
        <p:nvSpPr>
          <p:cNvPr id="5" name="Slide Number Placeholder 4"/>
          <p:cNvSpPr>
            <a:spLocks noGrp="1"/>
          </p:cNvSpPr>
          <p:nvPr>
            <p:ph type="sldNum" sz="quarter" idx="4294967295"/>
          </p:nvPr>
        </p:nvSpPr>
        <p:spPr>
          <a:xfrm>
            <a:off x="8394192" y="6412056"/>
            <a:ext cx="384048" cy="365125"/>
          </a:xfrm>
          <a:prstGeom prst="rect">
            <a:avLst/>
          </a:prstGeom>
        </p:spPr>
        <p:txBody>
          <a:bodyPr/>
          <a:lstStyle/>
          <a:p>
            <a:fld id="{01052961-14CD-45D2-98DF-50022118EB18}" type="slidenum">
              <a:rPr lang="en-US" smtClean="0">
                <a:solidFill>
                  <a:srgbClr val="CEDEE4"/>
                </a:solidFill>
              </a:rPr>
              <a:pPr/>
              <a:t>27</a:t>
            </a:fld>
            <a:endParaRPr lang="en-US" dirty="0">
              <a:solidFill>
                <a:srgbClr val="CEDEE4"/>
              </a:solidFill>
            </a:endParaRPr>
          </a:p>
        </p:txBody>
      </p:sp>
      <p:sp>
        <p:nvSpPr>
          <p:cNvPr id="19" name="TextBox 18"/>
          <p:cNvSpPr txBox="1"/>
          <p:nvPr/>
        </p:nvSpPr>
        <p:spPr>
          <a:xfrm>
            <a:off x="4308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Post-2015 Challenge</a:t>
            </a:r>
          </a:p>
        </p:txBody>
      </p:sp>
      <p:sp>
        <p:nvSpPr>
          <p:cNvPr id="68" name="Title 1"/>
          <p:cNvSpPr>
            <a:spLocks noGrp="1"/>
          </p:cNvSpPr>
          <p:nvPr>
            <p:ph type="title"/>
          </p:nvPr>
        </p:nvSpPr>
        <p:spPr>
          <a:xfrm>
            <a:off x="152400" y="-304800"/>
            <a:ext cx="8447255" cy="1390016"/>
          </a:xfrm>
        </p:spPr>
        <p:txBody>
          <a:bodyPr>
            <a:normAutofit/>
          </a:bodyPr>
          <a:lstStyle/>
          <a:p>
            <a:r>
              <a:rPr lang="en-US" sz="2800" dirty="0" smtClean="0"/>
              <a:t>Examples of Policy Options</a:t>
            </a:r>
            <a:endParaRPr lang="en-US" sz="2800" dirty="0"/>
          </a:p>
        </p:txBody>
      </p:sp>
      <p:sp>
        <p:nvSpPr>
          <p:cNvPr id="69" name="Right Arrow 68"/>
          <p:cNvSpPr/>
          <p:nvPr/>
        </p:nvSpPr>
        <p:spPr bwMode="auto">
          <a:xfrm>
            <a:off x="2895600" y="3124200"/>
            <a:ext cx="327860" cy="456012"/>
          </a:xfrm>
          <a:prstGeom prst="rightArrow">
            <a:avLst/>
          </a:prstGeom>
          <a:solidFill>
            <a:schemeClr val="bg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70" name="TextBox 69"/>
          <p:cNvSpPr txBox="1"/>
          <p:nvPr/>
        </p:nvSpPr>
        <p:spPr>
          <a:xfrm>
            <a:off x="35550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Sweden’s strengths</a:t>
            </a:r>
          </a:p>
        </p:txBody>
      </p:sp>
      <p:sp>
        <p:nvSpPr>
          <p:cNvPr id="71" name="TextBox 70"/>
          <p:cNvSpPr txBox="1"/>
          <p:nvPr/>
        </p:nvSpPr>
        <p:spPr>
          <a:xfrm>
            <a:off x="6629400" y="914400"/>
            <a:ext cx="2160000" cy="341632"/>
          </a:xfrm>
          <a:prstGeom prst="rect">
            <a:avLst/>
          </a:prstGeom>
          <a:solidFill>
            <a:schemeClr val="accent1"/>
          </a:solidFill>
        </p:spPr>
        <p:txBody>
          <a:bodyPr wrap="square" rtlCol="0">
            <a:spAutoFit/>
          </a:bodyPr>
          <a:lstStyle/>
          <a:p>
            <a:pPr algn="ctr">
              <a:lnSpc>
                <a:spcPct val="90000"/>
              </a:lnSpc>
              <a:spcBef>
                <a:spcPct val="20000"/>
              </a:spcBef>
              <a:buClr>
                <a:srgbClr val="CE6B28"/>
              </a:buClr>
            </a:pPr>
            <a:r>
              <a:rPr lang="en-US" b="1" dirty="0" smtClean="0">
                <a:solidFill>
                  <a:srgbClr val="FFFFFF"/>
                </a:solidFill>
              </a:rPr>
              <a:t>Opportunities</a:t>
            </a:r>
          </a:p>
        </p:txBody>
      </p:sp>
      <p:graphicFrame>
        <p:nvGraphicFramePr>
          <p:cNvPr id="10" name="Table 9"/>
          <p:cNvGraphicFramePr>
            <a:graphicFrameLocks noGrp="1"/>
          </p:cNvGraphicFramePr>
          <p:nvPr>
            <p:extLst>
              <p:ext uri="{D42A27DB-BD31-4B8C-83A1-F6EECF244321}">
                <p14:modId xmlns:p14="http://schemas.microsoft.com/office/powerpoint/2010/main" val="3124357376"/>
              </p:ext>
            </p:extLst>
          </p:nvPr>
        </p:nvGraphicFramePr>
        <p:xfrm>
          <a:off x="381001" y="1526301"/>
          <a:ext cx="2285999" cy="3979941"/>
        </p:xfrm>
        <a:graphic>
          <a:graphicData uri="http://schemas.openxmlformats.org/drawingml/2006/table">
            <a:tbl>
              <a:tblPr firstRow="1" bandRow="1">
                <a:tableStyleId>{5C22544A-7EE6-4342-B048-85BDC9FD1C3A}</a:tableStyleId>
              </a:tblPr>
              <a:tblGrid>
                <a:gridCol w="2285999"/>
              </a:tblGrid>
              <a:tr h="1079739">
                <a:tc>
                  <a:txBody>
                    <a:bodyPr/>
                    <a:lstStyle/>
                    <a:p>
                      <a:pPr marL="0" marR="0">
                        <a:lnSpc>
                          <a:spcPct val="115000"/>
                        </a:lnSpc>
                        <a:spcBef>
                          <a:spcPts val="0"/>
                        </a:spcBef>
                        <a:spcAft>
                          <a:spcPts val="0"/>
                        </a:spcAft>
                      </a:pPr>
                      <a:r>
                        <a:rPr lang="en-US" sz="1600" b="0" baseline="0" dirty="0" smtClean="0">
                          <a:solidFill>
                            <a:schemeClr val="tx1">
                              <a:lumMod val="50000"/>
                            </a:schemeClr>
                          </a:solidFill>
                          <a:effectLst/>
                          <a:latin typeface="Calibri"/>
                          <a:ea typeface="Calibri"/>
                          <a:cs typeface="Times New Roman"/>
                        </a:rPr>
                        <a:t>Unfinished MDGs agenda</a:t>
                      </a:r>
                    </a:p>
                    <a:p>
                      <a:pPr marL="0" marR="0">
                        <a:lnSpc>
                          <a:spcPct val="115000"/>
                        </a:lnSpc>
                        <a:spcBef>
                          <a:spcPts val="0"/>
                        </a:spcBef>
                        <a:spcAft>
                          <a:spcPts val="0"/>
                        </a:spcAft>
                      </a:pPr>
                      <a:r>
                        <a:rPr lang="en-US" sz="1600" b="0" baseline="0" dirty="0" smtClean="0">
                          <a:solidFill>
                            <a:schemeClr val="tx1">
                              <a:lumMod val="50000"/>
                            </a:schemeClr>
                          </a:solidFill>
                          <a:effectLst/>
                          <a:latin typeface="Calibri"/>
                          <a:ea typeface="Calibri"/>
                          <a:cs typeface="Times New Roman"/>
                        </a:rPr>
                        <a:t>(achieving convergence)</a:t>
                      </a:r>
                    </a:p>
                    <a:p>
                      <a:pPr marL="0" marR="0">
                        <a:lnSpc>
                          <a:spcPct val="115000"/>
                        </a:lnSpc>
                        <a:spcBef>
                          <a:spcPts val="0"/>
                        </a:spcBef>
                        <a:spcAft>
                          <a:spcPts val="0"/>
                        </a:spcAft>
                      </a:pPr>
                      <a:endParaRPr lang="en-US" sz="1600" b="0" baseline="0" dirty="0" smtClean="0">
                        <a:solidFill>
                          <a:schemeClr val="tx1">
                            <a:lumMod val="50000"/>
                          </a:schemeClr>
                        </a:solidFill>
                        <a:effectLst/>
                        <a:latin typeface="Calibri"/>
                        <a:ea typeface="Calibri"/>
                        <a:cs typeface="Times New Roman"/>
                      </a:endParaRPr>
                    </a:p>
                    <a:p>
                      <a:pPr marL="0" marR="0">
                        <a:lnSpc>
                          <a:spcPct val="115000"/>
                        </a:lnSpc>
                        <a:spcBef>
                          <a:spcPts val="0"/>
                        </a:spcBef>
                        <a:spcAft>
                          <a:spcPts val="0"/>
                        </a:spcAft>
                      </a:pPr>
                      <a:endParaRPr lang="en-US" sz="1600" b="0" baseline="0" dirty="0" smtClean="0">
                        <a:solidFill>
                          <a:schemeClr val="tx1">
                            <a:lumMod val="50000"/>
                          </a:schemeClr>
                        </a:solidFill>
                        <a:effectLst/>
                        <a:latin typeface="Calibri"/>
                        <a:ea typeface="Calibri"/>
                        <a:cs typeface="Times New Roman"/>
                      </a:endParaRPr>
                    </a:p>
                    <a:p>
                      <a:pPr marL="0" marR="0">
                        <a:lnSpc>
                          <a:spcPct val="115000"/>
                        </a:lnSpc>
                        <a:spcBef>
                          <a:spcPts val="0"/>
                        </a:spcBef>
                        <a:spcAft>
                          <a:spcPts val="0"/>
                        </a:spcAft>
                      </a:pPr>
                      <a:endParaRPr lang="en-US" sz="1600" b="0" baseline="0" dirty="0" smtClean="0">
                        <a:solidFill>
                          <a:schemeClr val="tx1">
                            <a:lumMod val="50000"/>
                          </a:schemeClr>
                        </a:solidFill>
                        <a:effectLst/>
                        <a:latin typeface="Calibri"/>
                        <a:ea typeface="Calibri"/>
                        <a:cs typeface="Times New Roman"/>
                      </a:endParaRPr>
                    </a:p>
                  </a:txBody>
                  <a:tcPr marL="68580" marR="68580" marT="0" marB="0">
                    <a:solidFill>
                      <a:schemeClr val="tx2">
                        <a:lumMod val="20000"/>
                        <a:lumOff val="80000"/>
                      </a:schemeClr>
                    </a:solidFill>
                  </a:tcPr>
                </a:tc>
              </a:tr>
              <a:tr h="1456486">
                <a:tc>
                  <a:txBody>
                    <a:bodyPr/>
                    <a:lstStyle/>
                    <a:p>
                      <a:r>
                        <a:rPr lang="en-US" sz="1600" dirty="0" smtClean="0">
                          <a:solidFill>
                            <a:schemeClr val="tx1">
                              <a:lumMod val="50000"/>
                            </a:schemeClr>
                          </a:solidFill>
                        </a:rPr>
                        <a:t>Antimicrobial evolution</a:t>
                      </a:r>
                      <a:endParaRPr lang="en-US" sz="1600" dirty="0">
                        <a:solidFill>
                          <a:schemeClr val="tx1">
                            <a:lumMod val="50000"/>
                          </a:schemeClr>
                        </a:solidFill>
                      </a:endParaRPr>
                    </a:p>
                  </a:txBody>
                  <a:tcPr marL="68580" marR="68580" marT="0" marB="0"/>
                </a:tc>
              </a:tr>
              <a:tr h="1121375">
                <a:tc>
                  <a:txBody>
                    <a:bodyPr/>
                    <a:lstStyle/>
                    <a:p>
                      <a:pPr marL="0" marR="0">
                        <a:lnSpc>
                          <a:spcPct val="115000"/>
                        </a:lnSpc>
                        <a:spcBef>
                          <a:spcPts val="0"/>
                        </a:spcBef>
                        <a:spcAft>
                          <a:spcPts val="0"/>
                        </a:spcAft>
                      </a:pPr>
                      <a:r>
                        <a:rPr lang="en-US" sz="1600" b="0" dirty="0" smtClean="0">
                          <a:solidFill>
                            <a:schemeClr val="tx1">
                              <a:lumMod val="50000"/>
                            </a:schemeClr>
                          </a:solidFill>
                          <a:effectLst/>
                          <a:latin typeface="Calibri"/>
                          <a:ea typeface="Calibri"/>
                          <a:cs typeface="Times New Roman"/>
                        </a:rPr>
                        <a:t>Crisis of</a:t>
                      </a:r>
                      <a:r>
                        <a:rPr lang="en-US" sz="1600" b="0" baseline="0" dirty="0" smtClean="0">
                          <a:solidFill>
                            <a:schemeClr val="tx1">
                              <a:lumMod val="50000"/>
                            </a:schemeClr>
                          </a:solidFill>
                          <a:effectLst/>
                          <a:latin typeface="Calibri"/>
                          <a:ea typeface="Calibri"/>
                          <a:cs typeface="Times New Roman"/>
                        </a:rPr>
                        <a:t> NCDs/injuries</a:t>
                      </a:r>
                      <a:endParaRPr lang="en-US" sz="1600" b="0" dirty="0">
                        <a:solidFill>
                          <a:schemeClr val="tx1">
                            <a:lumMod val="50000"/>
                          </a:schemeClr>
                        </a:solidFill>
                        <a:effectLst/>
                        <a:latin typeface="Calibri"/>
                        <a:ea typeface="Calibri"/>
                        <a:cs typeface="Times New Roman"/>
                      </a:endParaRPr>
                    </a:p>
                  </a:txBody>
                  <a:tcPr marL="68580" marR="68580" marT="0" marB="0"/>
                </a:tc>
              </a:tr>
            </a:tbl>
          </a:graphicData>
        </a:graphic>
      </p:graphicFrame>
      <p:sp>
        <p:nvSpPr>
          <p:cNvPr id="23" name="Right Arrow 22"/>
          <p:cNvSpPr/>
          <p:nvPr/>
        </p:nvSpPr>
        <p:spPr bwMode="auto">
          <a:xfrm>
            <a:off x="6019800" y="3048000"/>
            <a:ext cx="327860" cy="456012"/>
          </a:xfrm>
          <a:prstGeom prst="rightArrow">
            <a:avLst/>
          </a:prstGeom>
          <a:solidFill>
            <a:schemeClr val="bg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264549232"/>
              </p:ext>
            </p:extLst>
          </p:nvPr>
        </p:nvGraphicFramePr>
        <p:xfrm>
          <a:off x="3505200" y="1524000"/>
          <a:ext cx="2285999" cy="3979941"/>
        </p:xfrm>
        <a:graphic>
          <a:graphicData uri="http://schemas.openxmlformats.org/drawingml/2006/table">
            <a:tbl>
              <a:tblPr firstRow="1" bandRow="1">
                <a:tableStyleId>{5C22544A-7EE6-4342-B048-85BDC9FD1C3A}</a:tableStyleId>
              </a:tblPr>
              <a:tblGrid>
                <a:gridCol w="2285999"/>
              </a:tblGrid>
              <a:tr h="107973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dirty="0" smtClean="0">
                          <a:solidFill>
                            <a:schemeClr val="tx1">
                              <a:lumMod val="50000"/>
                            </a:schemeClr>
                          </a:solidFill>
                          <a:effectLst/>
                          <a:latin typeface="+mn-lt"/>
                          <a:ea typeface="Calibri"/>
                          <a:cs typeface="Times New Roman"/>
                        </a:rPr>
                        <a:t>Support for infectious disease research</a:t>
                      </a:r>
                    </a:p>
                    <a:p>
                      <a:pPr marL="0" marR="0" indent="0" algn="l" defTabSz="914400" rtl="0" eaLnBrk="1" fontAlgn="auto" latinLnBrk="0" hangingPunct="1">
                        <a:lnSpc>
                          <a:spcPct val="115000"/>
                        </a:lnSpc>
                        <a:spcBef>
                          <a:spcPts val="0"/>
                        </a:spcBef>
                        <a:spcAft>
                          <a:spcPts val="0"/>
                        </a:spcAft>
                        <a:buClrTx/>
                        <a:buSzTx/>
                        <a:buFontTx/>
                        <a:buNone/>
                        <a:tabLst/>
                        <a:defRPr/>
                      </a:pPr>
                      <a:r>
                        <a:rPr lang="en-US" sz="1600" b="0" baseline="0" dirty="0" smtClean="0">
                          <a:solidFill>
                            <a:schemeClr val="tx1">
                              <a:lumMod val="50000"/>
                            </a:schemeClr>
                          </a:solidFill>
                          <a:effectLst/>
                          <a:latin typeface="+mn-lt"/>
                          <a:ea typeface="Calibri"/>
                          <a:cs typeface="Times New Roman"/>
                        </a:rPr>
                        <a:t>(including HIV vaccine/microbicides)</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600" b="0" dirty="0" smtClean="0">
                        <a:solidFill>
                          <a:schemeClr val="tx1">
                            <a:lumMod val="50000"/>
                          </a:schemeClr>
                        </a:solidFill>
                        <a:effectLst/>
                        <a:latin typeface="+mn-lt"/>
                        <a:ea typeface="Calibri"/>
                        <a:cs typeface="Times New Roman"/>
                      </a:endParaRPr>
                    </a:p>
                  </a:txBody>
                  <a:tcPr marL="68580" marR="68580" marT="0" marB="0">
                    <a:solidFill>
                      <a:schemeClr val="tx2">
                        <a:lumMod val="20000"/>
                        <a:lumOff val="80000"/>
                      </a:schemeClr>
                    </a:solidFill>
                  </a:tcPr>
                </a:tc>
              </a:tr>
              <a:tr h="1456486">
                <a:tc>
                  <a:txBody>
                    <a:bodyPr/>
                    <a:lstStyle/>
                    <a:p>
                      <a:pPr marL="0" marR="0">
                        <a:lnSpc>
                          <a:spcPct val="115000"/>
                        </a:lnSpc>
                        <a:spcBef>
                          <a:spcPts val="0"/>
                        </a:spcBef>
                        <a:spcAft>
                          <a:spcPts val="0"/>
                        </a:spcAft>
                      </a:pPr>
                      <a:r>
                        <a:rPr lang="en-US" sz="1700" b="0" dirty="0" smtClean="0">
                          <a:solidFill>
                            <a:schemeClr val="tx1">
                              <a:lumMod val="50000"/>
                            </a:schemeClr>
                          </a:solidFill>
                          <a:effectLst/>
                          <a:latin typeface="Calibri"/>
                          <a:ea typeface="Calibri"/>
                          <a:cs typeface="Times New Roman"/>
                        </a:rPr>
                        <a:t>World leader in control of antimicrobial resistance</a:t>
                      </a:r>
                      <a:endParaRPr lang="en-US" sz="1700" b="0" dirty="0">
                        <a:solidFill>
                          <a:schemeClr val="tx1">
                            <a:lumMod val="50000"/>
                          </a:schemeClr>
                        </a:solidFill>
                        <a:effectLst/>
                        <a:latin typeface="Calibri"/>
                        <a:ea typeface="Calibri"/>
                        <a:cs typeface="Times New Roman"/>
                      </a:endParaRPr>
                    </a:p>
                  </a:txBody>
                  <a:tcPr marL="68580" marR="68580" marT="0" marB="0"/>
                </a:tc>
              </a:tr>
              <a:tr h="1121375">
                <a:tc>
                  <a:txBody>
                    <a:bodyPr/>
                    <a:lstStyle/>
                    <a:p>
                      <a:r>
                        <a:rPr lang="en-US" sz="1600" dirty="0" smtClean="0">
                          <a:solidFill>
                            <a:schemeClr val="tx1">
                              <a:lumMod val="50000"/>
                            </a:schemeClr>
                          </a:solidFill>
                        </a:rPr>
                        <a:t>Spends increasing political capital on advocacy for NCDs; world leader on</a:t>
                      </a:r>
                      <a:r>
                        <a:rPr lang="en-US" sz="1600" baseline="0" dirty="0" smtClean="0">
                          <a:solidFill>
                            <a:schemeClr val="tx1">
                              <a:lumMod val="50000"/>
                            </a:schemeClr>
                          </a:solidFill>
                        </a:rPr>
                        <a:t> road injuries</a:t>
                      </a:r>
                      <a:endParaRPr lang="en-US" sz="1600" dirty="0">
                        <a:solidFill>
                          <a:schemeClr val="tx1">
                            <a:lumMod val="50000"/>
                          </a:schemeClr>
                        </a:solidFill>
                      </a:endParaRPr>
                    </a:p>
                  </a:txBody>
                  <a:tcPr marL="68580" marR="68580" marT="0" marB="0"/>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081354865"/>
              </p:ext>
            </p:extLst>
          </p:nvPr>
        </p:nvGraphicFramePr>
        <p:xfrm>
          <a:off x="6553200" y="1524000"/>
          <a:ext cx="2285999" cy="3980230"/>
        </p:xfrm>
        <a:graphic>
          <a:graphicData uri="http://schemas.openxmlformats.org/drawingml/2006/table">
            <a:tbl>
              <a:tblPr firstRow="1" bandRow="1">
                <a:tableStyleId>{5C22544A-7EE6-4342-B048-85BDC9FD1C3A}</a:tableStyleId>
              </a:tblPr>
              <a:tblGrid>
                <a:gridCol w="2285999"/>
              </a:tblGrid>
              <a:tr h="107973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1" dirty="0" smtClean="0">
                          <a:solidFill>
                            <a:schemeClr val="tx1">
                              <a:lumMod val="50000"/>
                            </a:schemeClr>
                          </a:solidFill>
                          <a:effectLst/>
                          <a:latin typeface="+mn-lt"/>
                          <a:ea typeface="Calibri"/>
                          <a:cs typeface="Times New Roman"/>
                        </a:rPr>
                        <a:t>Local plus:</a:t>
                      </a:r>
                      <a:r>
                        <a:rPr lang="en-US" sz="1600" b="1" baseline="0" dirty="0" smtClean="0">
                          <a:solidFill>
                            <a:schemeClr val="tx1">
                              <a:lumMod val="50000"/>
                            </a:schemeClr>
                          </a:solidFill>
                          <a:effectLst/>
                          <a:latin typeface="+mn-lt"/>
                          <a:ea typeface="Calibri"/>
                          <a:cs typeface="Times New Roman"/>
                        </a:rPr>
                        <a:t> </a:t>
                      </a:r>
                      <a:r>
                        <a:rPr lang="en-US" sz="1600" b="0" dirty="0" smtClean="0">
                          <a:solidFill>
                            <a:schemeClr val="tx1">
                              <a:lumMod val="50000"/>
                            </a:schemeClr>
                          </a:solidFill>
                          <a:effectLst/>
                          <a:latin typeface="+mn-lt"/>
                          <a:ea typeface="Calibri"/>
                          <a:cs typeface="Times New Roman"/>
                        </a:rPr>
                        <a:t>Build national capacity to conduct</a:t>
                      </a:r>
                      <a:r>
                        <a:rPr lang="en-US" sz="1600" b="0" baseline="0" dirty="0" smtClean="0">
                          <a:solidFill>
                            <a:schemeClr val="tx1">
                              <a:lumMod val="50000"/>
                            </a:schemeClr>
                          </a:solidFill>
                          <a:effectLst/>
                          <a:latin typeface="+mn-lt"/>
                          <a:ea typeface="Calibri"/>
                          <a:cs typeface="Times New Roman"/>
                        </a:rPr>
                        <a:t> I.D. </a:t>
                      </a:r>
                      <a:r>
                        <a:rPr lang="en-US" sz="1600" b="0" dirty="0" smtClean="0">
                          <a:solidFill>
                            <a:schemeClr val="tx1">
                              <a:lumMod val="50000"/>
                            </a:schemeClr>
                          </a:solidFill>
                          <a:effectLst/>
                          <a:latin typeface="+mn-lt"/>
                          <a:ea typeface="Calibri"/>
                          <a:cs typeface="Times New Roman"/>
                        </a:rPr>
                        <a:t>research  of</a:t>
                      </a:r>
                      <a:r>
                        <a:rPr lang="en-US" sz="1600" b="0" baseline="0" dirty="0" smtClean="0">
                          <a:solidFill>
                            <a:schemeClr val="tx1">
                              <a:lumMod val="50000"/>
                            </a:schemeClr>
                          </a:solidFill>
                          <a:effectLst/>
                          <a:latin typeface="+mn-lt"/>
                          <a:ea typeface="Calibri"/>
                          <a:cs typeface="Times New Roman"/>
                        </a:rPr>
                        <a:t> </a:t>
                      </a:r>
                      <a:r>
                        <a:rPr lang="en-US" sz="1600" b="0" dirty="0" smtClean="0">
                          <a:solidFill>
                            <a:schemeClr val="tx1">
                              <a:lumMod val="50000"/>
                            </a:schemeClr>
                          </a:solidFill>
                          <a:effectLst/>
                          <a:latin typeface="+mn-lt"/>
                          <a:ea typeface="Calibri"/>
                          <a:cs typeface="Times New Roman"/>
                        </a:rPr>
                        <a:t>global value (e.g. scale-up methods)</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600" dirty="0" smtClean="0">
                        <a:solidFill>
                          <a:schemeClr val="tx1">
                            <a:lumMod val="50000"/>
                          </a:schemeClr>
                        </a:solidFill>
                        <a:effectLst/>
                        <a:latin typeface="+mn-lt"/>
                        <a:ea typeface="Calibri"/>
                        <a:cs typeface="Times New Roman"/>
                      </a:endParaRPr>
                    </a:p>
                  </a:txBody>
                  <a:tcPr marL="68580" marR="68580" marT="0" marB="0">
                    <a:solidFill>
                      <a:schemeClr val="tx2">
                        <a:lumMod val="20000"/>
                        <a:lumOff val="80000"/>
                      </a:schemeClr>
                    </a:solidFill>
                  </a:tcPr>
                </a:tc>
              </a:tr>
              <a:tr h="1456486">
                <a:tc>
                  <a:txBody>
                    <a:bodyPr/>
                    <a:lstStyle/>
                    <a:p>
                      <a:r>
                        <a:rPr lang="en-US" sz="1600" b="1" dirty="0" smtClean="0">
                          <a:solidFill>
                            <a:schemeClr val="tx1">
                              <a:lumMod val="50000"/>
                            </a:schemeClr>
                          </a:solidFill>
                          <a:ea typeface="Calibri"/>
                          <a:cs typeface="Times New Roman"/>
                        </a:rPr>
                        <a:t>Global: </a:t>
                      </a:r>
                      <a:r>
                        <a:rPr lang="en-US" sz="1600" dirty="0" smtClean="0">
                          <a:solidFill>
                            <a:schemeClr val="tx1">
                              <a:lumMod val="50000"/>
                            </a:schemeClr>
                          </a:solidFill>
                          <a:ea typeface="Calibri"/>
                          <a:cs typeface="Times New Roman"/>
                        </a:rPr>
                        <a:t>fund coalition to ramp up surveillance &amp; control of AMR</a:t>
                      </a:r>
                      <a:endParaRPr lang="en-US" sz="1600" dirty="0">
                        <a:solidFill>
                          <a:schemeClr val="tx1">
                            <a:lumMod val="50000"/>
                          </a:schemeClr>
                        </a:solidFill>
                      </a:endParaRPr>
                    </a:p>
                  </a:txBody>
                  <a:tcPr marL="68580" marR="68580" marT="0" marB="0"/>
                </a:tc>
              </a:tr>
              <a:tr h="112137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1" dirty="0" smtClean="0">
                          <a:solidFill>
                            <a:schemeClr val="tx1">
                              <a:lumMod val="50000"/>
                            </a:schemeClr>
                          </a:solidFill>
                          <a:effectLst/>
                          <a:latin typeface="Calibri"/>
                          <a:ea typeface="Calibri"/>
                          <a:cs typeface="Times New Roman"/>
                        </a:rPr>
                        <a:t>Local plus: </a:t>
                      </a:r>
                      <a:r>
                        <a:rPr lang="en-US" sz="1600" b="0" dirty="0" smtClean="0">
                          <a:solidFill>
                            <a:schemeClr val="tx1">
                              <a:lumMod val="50000"/>
                            </a:schemeClr>
                          </a:solidFill>
                          <a:effectLst/>
                          <a:latin typeface="+mn-lt"/>
                          <a:ea typeface="Calibri"/>
                          <a:cs typeface="Times New Roman"/>
                        </a:rPr>
                        <a:t>Build national capacity to conduct</a:t>
                      </a:r>
                      <a:r>
                        <a:rPr lang="en-US" sz="1600" b="0" baseline="0" dirty="0" smtClean="0">
                          <a:solidFill>
                            <a:schemeClr val="tx1">
                              <a:lumMod val="50000"/>
                            </a:schemeClr>
                          </a:solidFill>
                          <a:effectLst/>
                          <a:latin typeface="+mn-lt"/>
                          <a:ea typeface="Calibri"/>
                          <a:cs typeface="Times New Roman"/>
                        </a:rPr>
                        <a:t> NCD </a:t>
                      </a:r>
                      <a:r>
                        <a:rPr lang="en-US" sz="1600" b="0" dirty="0" smtClean="0">
                          <a:solidFill>
                            <a:schemeClr val="tx1">
                              <a:lumMod val="50000"/>
                            </a:schemeClr>
                          </a:solidFill>
                          <a:effectLst/>
                          <a:latin typeface="+mn-lt"/>
                          <a:ea typeface="Calibri"/>
                          <a:cs typeface="Times New Roman"/>
                        </a:rPr>
                        <a:t>research  of</a:t>
                      </a:r>
                      <a:r>
                        <a:rPr lang="en-US" sz="1600" b="0" baseline="0" dirty="0" smtClean="0">
                          <a:solidFill>
                            <a:schemeClr val="tx1">
                              <a:lumMod val="50000"/>
                            </a:schemeClr>
                          </a:solidFill>
                          <a:effectLst/>
                          <a:latin typeface="+mn-lt"/>
                          <a:ea typeface="Calibri"/>
                          <a:cs typeface="Times New Roman"/>
                        </a:rPr>
                        <a:t> </a:t>
                      </a:r>
                      <a:r>
                        <a:rPr lang="en-US" sz="1600" b="0" dirty="0" smtClean="0">
                          <a:solidFill>
                            <a:schemeClr val="tx1">
                              <a:lumMod val="50000"/>
                            </a:schemeClr>
                          </a:solidFill>
                          <a:effectLst/>
                          <a:latin typeface="+mn-lt"/>
                          <a:ea typeface="Calibri"/>
                          <a:cs typeface="Times New Roman"/>
                        </a:rPr>
                        <a:t>global value (e.g. PPIR)</a:t>
                      </a:r>
                    </a:p>
                  </a:txBody>
                  <a:tcPr marL="68580" marR="68580" marT="0" marB="0"/>
                </a:tc>
              </a:tr>
            </a:tbl>
          </a:graphicData>
        </a:graphic>
      </p:graphicFrame>
    </p:spTree>
    <p:extLst>
      <p:ext uri="{BB962C8B-B14F-4D97-AF65-F5344CB8AC3E}">
        <p14:creationId xmlns:p14="http://schemas.microsoft.com/office/powerpoint/2010/main" val="2630164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8305800" cy="4648200"/>
          </a:xfrm>
        </p:spPr>
        <p:txBody>
          <a:bodyPr>
            <a:normAutofit/>
          </a:bodyPr>
          <a:lstStyle/>
          <a:p>
            <a:r>
              <a:rPr lang="en-GB" dirty="0" smtClean="0">
                <a:solidFill>
                  <a:schemeClr val="tx1">
                    <a:lumMod val="50000"/>
                  </a:schemeClr>
                </a:solidFill>
              </a:rPr>
              <a:t>Classifying DAH by functions </a:t>
            </a:r>
            <a:r>
              <a:rPr lang="en-GB" dirty="0">
                <a:solidFill>
                  <a:schemeClr val="tx1">
                    <a:lumMod val="50000"/>
                  </a:schemeClr>
                </a:solidFill>
              </a:rPr>
              <a:t>helps </a:t>
            </a:r>
            <a:r>
              <a:rPr lang="en-GB" dirty="0" smtClean="0">
                <a:solidFill>
                  <a:schemeClr val="tx1">
                    <a:lumMod val="50000"/>
                  </a:schemeClr>
                </a:solidFill>
              </a:rPr>
              <a:t>articulate roles </a:t>
            </a:r>
            <a:r>
              <a:rPr lang="en-GB" dirty="0">
                <a:solidFill>
                  <a:schemeClr val="tx1">
                    <a:lumMod val="50000"/>
                  </a:schemeClr>
                </a:solidFill>
              </a:rPr>
              <a:t>of </a:t>
            </a:r>
            <a:r>
              <a:rPr lang="en-GB" dirty="0" smtClean="0">
                <a:solidFill>
                  <a:schemeClr val="tx1">
                    <a:lumMod val="50000"/>
                  </a:schemeClr>
                </a:solidFill>
              </a:rPr>
              <a:t>DAH post-2015 </a:t>
            </a:r>
            <a:endParaRPr lang="en-US" dirty="0">
              <a:solidFill>
                <a:schemeClr val="tx1">
                  <a:lumMod val="50000"/>
                </a:schemeClr>
              </a:solidFill>
            </a:endParaRPr>
          </a:p>
          <a:p>
            <a:r>
              <a:rPr lang="en-US" dirty="0" smtClean="0">
                <a:solidFill>
                  <a:schemeClr val="tx1">
                    <a:lumMod val="50000"/>
                  </a:schemeClr>
                </a:solidFill>
              </a:rPr>
              <a:t>Swedish DAH mostly targets </a:t>
            </a:r>
            <a:r>
              <a:rPr lang="en-US" dirty="0">
                <a:solidFill>
                  <a:schemeClr val="tx1">
                    <a:lumMod val="50000"/>
                  </a:schemeClr>
                </a:solidFill>
              </a:rPr>
              <a:t>local functions </a:t>
            </a:r>
            <a:endParaRPr lang="en-US" dirty="0" smtClean="0">
              <a:solidFill>
                <a:schemeClr val="tx1">
                  <a:lumMod val="50000"/>
                </a:schemeClr>
              </a:solidFill>
            </a:endParaRPr>
          </a:p>
          <a:p>
            <a:r>
              <a:rPr lang="en-US" dirty="0">
                <a:solidFill>
                  <a:schemeClr val="tx1">
                    <a:lumMod val="50000"/>
                  </a:schemeClr>
                </a:solidFill>
              </a:rPr>
              <a:t>S</a:t>
            </a:r>
            <a:r>
              <a:rPr lang="en-US" dirty="0" smtClean="0">
                <a:solidFill>
                  <a:schemeClr val="tx1">
                    <a:lumMod val="50000"/>
                  </a:schemeClr>
                </a:solidFill>
              </a:rPr>
              <a:t>ome </a:t>
            </a:r>
            <a:r>
              <a:rPr lang="en-US" dirty="0">
                <a:solidFill>
                  <a:schemeClr val="tx1">
                    <a:lumMod val="50000"/>
                  </a:schemeClr>
                </a:solidFill>
              </a:rPr>
              <a:t>countries may graduate from Swedish </a:t>
            </a:r>
            <a:r>
              <a:rPr lang="en-US" dirty="0" smtClean="0">
                <a:solidFill>
                  <a:schemeClr val="tx1">
                    <a:lumMod val="50000"/>
                  </a:schemeClr>
                </a:solidFill>
              </a:rPr>
              <a:t>DAH by </a:t>
            </a:r>
            <a:r>
              <a:rPr lang="en-US" dirty="0">
                <a:solidFill>
                  <a:schemeClr val="tx1">
                    <a:lumMod val="50000"/>
                  </a:schemeClr>
                </a:solidFill>
              </a:rPr>
              <a:t>2035 </a:t>
            </a:r>
            <a:endParaRPr lang="en-US" dirty="0" smtClean="0">
              <a:solidFill>
                <a:schemeClr val="tx1">
                  <a:lumMod val="50000"/>
                </a:schemeClr>
              </a:solidFill>
            </a:endParaRPr>
          </a:p>
          <a:p>
            <a:r>
              <a:rPr lang="en-US" dirty="0" smtClean="0">
                <a:solidFill>
                  <a:schemeClr val="tx1">
                    <a:lumMod val="50000"/>
                  </a:schemeClr>
                </a:solidFill>
              </a:rPr>
              <a:t>Sweden </a:t>
            </a:r>
            <a:r>
              <a:rPr lang="en-US" dirty="0">
                <a:solidFill>
                  <a:schemeClr val="tx1">
                    <a:lumMod val="50000"/>
                  </a:schemeClr>
                </a:solidFill>
              </a:rPr>
              <a:t>can play a key role in tackling </a:t>
            </a:r>
            <a:r>
              <a:rPr lang="en-US" dirty="0" smtClean="0">
                <a:solidFill>
                  <a:schemeClr val="tx1">
                    <a:lumMod val="50000"/>
                  </a:schemeClr>
                </a:solidFill>
              </a:rPr>
              <a:t>the 5 key post-2015 </a:t>
            </a:r>
            <a:r>
              <a:rPr lang="en-US" dirty="0">
                <a:solidFill>
                  <a:schemeClr val="tx1">
                    <a:lumMod val="50000"/>
                  </a:schemeClr>
                </a:solidFill>
              </a:rPr>
              <a:t>challenges, given its </a:t>
            </a:r>
            <a:r>
              <a:rPr lang="en-US" dirty="0" smtClean="0">
                <a:solidFill>
                  <a:schemeClr val="tx1">
                    <a:lumMod val="50000"/>
                  </a:schemeClr>
                </a:solidFill>
              </a:rPr>
              <a:t>impacts/strengths </a:t>
            </a:r>
            <a:r>
              <a:rPr lang="en-US" dirty="0">
                <a:solidFill>
                  <a:schemeClr val="tx1">
                    <a:lumMod val="50000"/>
                  </a:schemeClr>
                </a:solidFill>
              </a:rPr>
              <a:t>in global health </a:t>
            </a:r>
            <a:endParaRPr lang="en-US" dirty="0" smtClean="0">
              <a:solidFill>
                <a:schemeClr val="tx1">
                  <a:lumMod val="50000"/>
                </a:schemeClr>
              </a:solidFill>
            </a:endParaRPr>
          </a:p>
          <a:p>
            <a:r>
              <a:rPr lang="en-US" dirty="0">
                <a:solidFill>
                  <a:schemeClr val="tx1">
                    <a:lumMod val="50000"/>
                  </a:schemeClr>
                </a:solidFill>
              </a:rPr>
              <a:t>Significant additional Swedish </a:t>
            </a:r>
            <a:r>
              <a:rPr lang="en-US" dirty="0" smtClean="0">
                <a:solidFill>
                  <a:schemeClr val="tx1">
                    <a:lumMod val="50000"/>
                  </a:schemeClr>
                </a:solidFill>
              </a:rPr>
              <a:t>DAH likely </a:t>
            </a:r>
            <a:r>
              <a:rPr lang="en-US" dirty="0">
                <a:solidFill>
                  <a:schemeClr val="tx1">
                    <a:lumMod val="50000"/>
                  </a:schemeClr>
                </a:solidFill>
              </a:rPr>
              <a:t>to be available from 2015 to </a:t>
            </a:r>
            <a:r>
              <a:rPr lang="en-US" dirty="0" smtClean="0">
                <a:solidFill>
                  <a:schemeClr val="tx1">
                    <a:lumMod val="50000"/>
                  </a:schemeClr>
                </a:solidFill>
              </a:rPr>
              <a:t>2035</a:t>
            </a:r>
          </a:p>
          <a:p>
            <a:r>
              <a:rPr lang="en-US" dirty="0">
                <a:solidFill>
                  <a:schemeClr val="tx1">
                    <a:lumMod val="50000"/>
                  </a:schemeClr>
                </a:solidFill>
              </a:rPr>
              <a:t>Investing this additional Swedish </a:t>
            </a:r>
            <a:r>
              <a:rPr lang="en-US" dirty="0" smtClean="0">
                <a:solidFill>
                  <a:schemeClr val="tx1">
                    <a:lumMod val="50000"/>
                  </a:schemeClr>
                </a:solidFill>
              </a:rPr>
              <a:t>DAH in </a:t>
            </a:r>
            <a:r>
              <a:rPr lang="en-US" dirty="0">
                <a:solidFill>
                  <a:schemeClr val="tx1">
                    <a:lumMod val="50000"/>
                  </a:schemeClr>
                </a:solidFill>
              </a:rPr>
              <a:t>specific global, </a:t>
            </a:r>
            <a:r>
              <a:rPr lang="en-US" dirty="0" smtClean="0">
                <a:solidFill>
                  <a:schemeClr val="tx1">
                    <a:lumMod val="50000"/>
                  </a:schemeClr>
                </a:solidFill>
              </a:rPr>
              <a:t>local, “local plus”  and “special local support” functions </a:t>
            </a:r>
            <a:r>
              <a:rPr lang="en-US" dirty="0">
                <a:solidFill>
                  <a:schemeClr val="tx1">
                    <a:lumMod val="50000"/>
                  </a:schemeClr>
                </a:solidFill>
              </a:rPr>
              <a:t>could help reach the </a:t>
            </a:r>
            <a:r>
              <a:rPr lang="en-US" i="1" dirty="0" smtClean="0">
                <a:solidFill>
                  <a:schemeClr val="tx1">
                    <a:lumMod val="50000"/>
                  </a:schemeClr>
                </a:solidFill>
              </a:rPr>
              <a:t>GH </a:t>
            </a:r>
            <a:r>
              <a:rPr lang="en-US" i="1" dirty="0">
                <a:solidFill>
                  <a:schemeClr val="tx1">
                    <a:lumMod val="50000"/>
                  </a:schemeClr>
                </a:solidFill>
              </a:rPr>
              <a:t>2035 </a:t>
            </a:r>
            <a:r>
              <a:rPr lang="en-US" dirty="0">
                <a:solidFill>
                  <a:schemeClr val="tx1">
                    <a:lumMod val="50000"/>
                  </a:schemeClr>
                </a:solidFill>
              </a:rPr>
              <a:t>goals </a:t>
            </a:r>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76200"/>
            <a:ext cx="1981200" cy="118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75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667911668"/>
              </p:ext>
            </p:extLst>
          </p:nvPr>
        </p:nvGraphicFramePr>
        <p:xfrm>
          <a:off x="2118" y="1192"/>
          <a:ext cx="2116" cy="1190"/>
        </p:xfrm>
        <a:graphic>
          <a:graphicData uri="http://schemas.openxmlformats.org/presentationml/2006/ole">
            <mc:AlternateContent xmlns:mc="http://schemas.openxmlformats.org/markup-compatibility/2006">
              <mc:Choice xmlns:v="urn:schemas-microsoft-com:vml" Requires="v">
                <p:oleObj spid="_x0000_s207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2118" y="1192"/>
                        <a:ext cx="2116" cy="1190"/>
                      </a:xfrm>
                      <a:prstGeom prst="rect">
                        <a:avLst/>
                      </a:prstGeom>
                    </p:spPr>
                  </p:pic>
                </p:oleObj>
              </mc:Fallback>
            </mc:AlternateContent>
          </a:graphicData>
        </a:graphic>
      </p:graphicFrame>
      <p:pic>
        <p:nvPicPr>
          <p:cNvPr id="2056" name="Grafik 11"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9833" y="5941495"/>
            <a:ext cx="2029986" cy="517051"/>
          </a:xfrm>
          <a:prstGeom prst="rect">
            <a:avLst/>
          </a:prstGeom>
          <a:noFill/>
          <a:extLst>
            <a:ext uri="{909E8E84-426E-40DD-AFC4-6F175D3DCCD1}">
              <a14:hiddenFill xmlns:a14="http://schemas.microsoft.com/office/drawing/2010/main">
                <a:solidFill>
                  <a:srgbClr val="FFFFFF"/>
                </a:solidFill>
              </a14:hiddenFill>
            </a:ext>
          </a:extLst>
        </p:spPr>
      </p:pic>
      <p:pic>
        <p:nvPicPr>
          <p:cNvPr id="2055" name="Grafik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1" y="5925421"/>
            <a:ext cx="1750484" cy="54919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3" descr="UCSF_SubLogo_GHS-GHG_navy_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5167" y="5884940"/>
            <a:ext cx="2247487" cy="630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0"/>
          <p:cNvSpPr>
            <a:spLocks noChangeArrowheads="1"/>
          </p:cNvSpPr>
          <p:nvPr/>
        </p:nvSpPr>
        <p:spPr bwMode="auto">
          <a:xfrm>
            <a:off x="0" y="-369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86088" algn="ctr"/>
                <a:tab pos="5972175" algn="r"/>
              </a:tabLst>
              <a:defRPr>
                <a:solidFill>
                  <a:schemeClr val="tx1"/>
                </a:solidFill>
                <a:latin typeface="Arial" pitchFamily="34" charset="0"/>
                <a:cs typeface="Arial" pitchFamily="34" charset="0"/>
              </a:defRPr>
            </a:lvl1pPr>
            <a:lvl2pPr fontAlgn="base">
              <a:spcBef>
                <a:spcPct val="0"/>
              </a:spcBef>
              <a:spcAft>
                <a:spcPct val="0"/>
              </a:spcAft>
              <a:tabLst>
                <a:tab pos="2986088" algn="ctr"/>
                <a:tab pos="5972175" algn="r"/>
              </a:tabLst>
              <a:defRPr>
                <a:solidFill>
                  <a:schemeClr val="tx1"/>
                </a:solidFill>
                <a:latin typeface="Arial" pitchFamily="34" charset="0"/>
                <a:cs typeface="Arial" pitchFamily="34" charset="0"/>
              </a:defRPr>
            </a:lvl2pPr>
            <a:lvl3pPr fontAlgn="base">
              <a:spcBef>
                <a:spcPct val="0"/>
              </a:spcBef>
              <a:spcAft>
                <a:spcPct val="0"/>
              </a:spcAft>
              <a:tabLst>
                <a:tab pos="2986088" algn="ctr"/>
                <a:tab pos="5972175" algn="r"/>
              </a:tabLst>
              <a:defRPr>
                <a:solidFill>
                  <a:schemeClr val="tx1"/>
                </a:solidFill>
                <a:latin typeface="Arial" pitchFamily="34" charset="0"/>
                <a:cs typeface="Arial" pitchFamily="34" charset="0"/>
              </a:defRPr>
            </a:lvl3pPr>
            <a:lvl4pPr fontAlgn="base">
              <a:spcBef>
                <a:spcPct val="0"/>
              </a:spcBef>
              <a:spcAft>
                <a:spcPct val="0"/>
              </a:spcAft>
              <a:tabLst>
                <a:tab pos="2986088" algn="ctr"/>
                <a:tab pos="5972175" algn="r"/>
              </a:tabLst>
              <a:defRPr>
                <a:solidFill>
                  <a:schemeClr val="tx1"/>
                </a:solidFill>
                <a:latin typeface="Arial" pitchFamily="34" charset="0"/>
                <a:cs typeface="Arial" pitchFamily="34" charset="0"/>
              </a:defRPr>
            </a:lvl4pPr>
            <a:lvl5pPr fontAlgn="base">
              <a:spcBef>
                <a:spcPct val="0"/>
              </a:spcBef>
              <a:spcAft>
                <a:spcPct val="0"/>
              </a:spcAft>
              <a:tabLst>
                <a:tab pos="2986088" algn="ctr"/>
                <a:tab pos="5972175" algn="r"/>
              </a:tabLst>
              <a:defRPr>
                <a:solidFill>
                  <a:schemeClr val="tx1"/>
                </a:solidFill>
                <a:latin typeface="Arial" pitchFamily="34" charset="0"/>
                <a:cs typeface="Arial" pitchFamily="34" charset="0"/>
              </a:defRPr>
            </a:lvl5pPr>
            <a:lvl6pPr fontAlgn="base">
              <a:spcBef>
                <a:spcPct val="0"/>
              </a:spcBef>
              <a:spcAft>
                <a:spcPct val="0"/>
              </a:spcAft>
              <a:tabLst>
                <a:tab pos="2986088" algn="ctr"/>
                <a:tab pos="5972175" algn="r"/>
              </a:tabLst>
              <a:defRPr>
                <a:solidFill>
                  <a:schemeClr val="tx1"/>
                </a:solidFill>
                <a:latin typeface="Arial" pitchFamily="34" charset="0"/>
                <a:cs typeface="Arial" pitchFamily="34" charset="0"/>
              </a:defRPr>
            </a:lvl6pPr>
            <a:lvl7pPr fontAlgn="base">
              <a:spcBef>
                <a:spcPct val="0"/>
              </a:spcBef>
              <a:spcAft>
                <a:spcPct val="0"/>
              </a:spcAft>
              <a:tabLst>
                <a:tab pos="2986088" algn="ctr"/>
                <a:tab pos="5972175" algn="r"/>
              </a:tabLst>
              <a:defRPr>
                <a:solidFill>
                  <a:schemeClr val="tx1"/>
                </a:solidFill>
                <a:latin typeface="Arial" pitchFamily="34" charset="0"/>
                <a:cs typeface="Arial" pitchFamily="34" charset="0"/>
              </a:defRPr>
            </a:lvl7pPr>
            <a:lvl8pPr fontAlgn="base">
              <a:spcBef>
                <a:spcPct val="0"/>
              </a:spcBef>
              <a:spcAft>
                <a:spcPct val="0"/>
              </a:spcAft>
              <a:tabLst>
                <a:tab pos="2986088" algn="ctr"/>
                <a:tab pos="5972175" algn="r"/>
              </a:tabLst>
              <a:defRPr>
                <a:solidFill>
                  <a:schemeClr val="tx1"/>
                </a:solidFill>
                <a:latin typeface="Arial" pitchFamily="34" charset="0"/>
                <a:cs typeface="Arial" pitchFamily="34" charset="0"/>
              </a:defRPr>
            </a:lvl8pPr>
            <a:lvl9pPr fontAlgn="base">
              <a:spcBef>
                <a:spcPct val="0"/>
              </a:spcBef>
              <a:spcAft>
                <a:spcPct val="0"/>
              </a:spcAft>
              <a:tabLst>
                <a:tab pos="2986088" algn="ctr"/>
                <a:tab pos="5972175" algn="r"/>
              </a:tabLst>
              <a:defRPr>
                <a:solidFill>
                  <a:schemeClr val="tx1"/>
                </a:solidFill>
                <a:latin typeface="Arial" pitchFamily="34" charset="0"/>
                <a:cs typeface="Arial" pitchFamily="34" charset="0"/>
              </a:defRPr>
            </a:lvl9pPr>
          </a:lstStyle>
          <a:p>
            <a:endParaRPr lang="en-US" altLang="en-US" smtClean="0">
              <a:solidFill>
                <a:prstClr val="black"/>
              </a:solidFill>
            </a:endParaRPr>
          </a:p>
        </p:txBody>
      </p:sp>
      <p:sp>
        <p:nvSpPr>
          <p:cNvPr id="11" name="Rectangle 2"/>
          <p:cNvSpPr>
            <a:spLocks noChangeArrowheads="1"/>
          </p:cNvSpPr>
          <p:nvPr/>
        </p:nvSpPr>
        <p:spPr bwMode="gray">
          <a:xfrm>
            <a:off x="0" y="846575"/>
            <a:ext cx="9144000" cy="2029764"/>
          </a:xfrm>
          <a:prstGeom prst="rect">
            <a:avLst/>
          </a:prstGeom>
          <a:solidFill>
            <a:schemeClr val="accent1">
              <a:lumMod val="60000"/>
              <a:lumOff val="40000"/>
            </a:schemeClr>
          </a:solid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pPr>
            <a:endParaRPr lang="en-US" sz="3600" b="1" dirty="0" smtClean="0">
              <a:solidFill>
                <a:prstClr val="white"/>
              </a:solidFill>
            </a:endParaRPr>
          </a:p>
          <a:p>
            <a:pPr>
              <a:spcBef>
                <a:spcPts val="1200"/>
              </a:spcBef>
            </a:pPr>
            <a:r>
              <a:rPr lang="en-US" sz="3600" b="1" dirty="0" smtClean="0">
                <a:solidFill>
                  <a:prstClr val="white"/>
                </a:solidFill>
              </a:rPr>
              <a:t>Commission on Investing in Health: </a:t>
            </a:r>
            <a:br>
              <a:rPr lang="en-US" sz="3600" b="1" dirty="0" smtClean="0">
                <a:solidFill>
                  <a:prstClr val="white"/>
                </a:solidFill>
              </a:rPr>
            </a:br>
            <a:r>
              <a:rPr lang="en-US" sz="3000" b="1" dirty="0" smtClean="0">
                <a:solidFill>
                  <a:prstClr val="white"/>
                </a:solidFill>
              </a:rPr>
              <a:t>DAH Framework and Analysis – Preliminary Results</a:t>
            </a:r>
          </a:p>
          <a:p>
            <a:endParaRPr lang="en-US" sz="3600" b="1" i="1" dirty="0">
              <a:solidFill>
                <a:prstClr val="white"/>
              </a:solidFill>
            </a:endParaRPr>
          </a:p>
        </p:txBody>
      </p:sp>
      <p:sp>
        <p:nvSpPr>
          <p:cNvPr id="12" name="Textfeld 8"/>
          <p:cNvSpPr txBox="1"/>
          <p:nvPr/>
        </p:nvSpPr>
        <p:spPr>
          <a:xfrm>
            <a:off x="184731" y="3358049"/>
            <a:ext cx="8280920"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400" b="1" dirty="0">
                <a:solidFill>
                  <a:prstClr val="black"/>
                </a:solidFill>
              </a:rPr>
              <a:t>Marco </a:t>
            </a:r>
            <a:r>
              <a:rPr lang="de-DE" sz="2400" b="1" dirty="0" smtClean="0">
                <a:solidFill>
                  <a:prstClr val="black"/>
                </a:solidFill>
              </a:rPr>
              <a:t>Schäferhoff</a:t>
            </a:r>
            <a:r>
              <a:rPr lang="de-DE" sz="2400" b="1" smtClean="0">
                <a:solidFill>
                  <a:prstClr val="black"/>
                </a:solidFill>
              </a:rPr>
              <a:t>, </a:t>
            </a:r>
            <a:r>
              <a:rPr lang="en-US" sz="2400" b="1" smtClean="0">
                <a:solidFill>
                  <a:prstClr val="black"/>
                </a:solidFill>
              </a:rPr>
              <a:t>PhD</a:t>
            </a:r>
          </a:p>
          <a:p>
            <a:r>
              <a:rPr lang="de-DE" sz="2400" b="1" smtClean="0">
                <a:solidFill>
                  <a:prstClr val="black"/>
                </a:solidFill>
              </a:rPr>
              <a:t>Associate </a:t>
            </a:r>
            <a:r>
              <a:rPr lang="de-DE" sz="2400" b="1" dirty="0" smtClean="0">
                <a:solidFill>
                  <a:prstClr val="black"/>
                </a:solidFill>
              </a:rPr>
              <a:t>Director, SEEK Development</a:t>
            </a:r>
          </a:p>
          <a:p>
            <a:endParaRPr lang="de-DE" sz="2400" b="1" dirty="0">
              <a:solidFill>
                <a:prstClr val="black"/>
              </a:solidFill>
            </a:endParaRPr>
          </a:p>
          <a:p>
            <a:r>
              <a:rPr lang="de-DE" sz="2400" b="1" dirty="0" smtClean="0">
                <a:solidFill>
                  <a:prstClr val="black"/>
                </a:solidFill>
              </a:rPr>
              <a:t>Health </a:t>
            </a:r>
            <a:r>
              <a:rPr lang="de-DE" sz="2400" b="1" dirty="0">
                <a:solidFill>
                  <a:prstClr val="black"/>
                </a:solidFill>
              </a:rPr>
              <a:t>Network </a:t>
            </a:r>
            <a:r>
              <a:rPr lang="de-DE" sz="2400" b="1" dirty="0" smtClean="0">
                <a:solidFill>
                  <a:prstClr val="black"/>
                </a:solidFill>
              </a:rPr>
              <a:t>Seminar, </a:t>
            </a:r>
            <a:r>
              <a:rPr lang="en-US" sz="2400" b="1" dirty="0" smtClean="0">
                <a:solidFill>
                  <a:prstClr val="black"/>
                </a:solidFill>
              </a:rPr>
              <a:t>SIDA </a:t>
            </a:r>
          </a:p>
          <a:p>
            <a:r>
              <a:rPr lang="en-US" sz="2400" b="1" dirty="0" smtClean="0">
                <a:solidFill>
                  <a:prstClr val="black"/>
                </a:solidFill>
              </a:rPr>
              <a:t>Stockholm, March 19, 2015</a:t>
            </a:r>
          </a:p>
        </p:txBody>
      </p:sp>
    </p:spTree>
    <p:extLst>
      <p:ext uri="{BB962C8B-B14F-4D97-AF65-F5344CB8AC3E}">
        <p14:creationId xmlns:p14="http://schemas.microsoft.com/office/powerpoint/2010/main" val="2827081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808337058"/>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3558382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57200" y="1525787"/>
            <a:ext cx="7704856" cy="600517"/>
          </a:xfrm>
          <a:prstGeom prst="rect">
            <a:avLst/>
          </a:prstGeom>
          <a:solidFill>
            <a:schemeClr val="bg2">
              <a:lumMod val="9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4F81BD">
                  <a:lumMod val="50000"/>
                </a:srgbClr>
              </a:solidFill>
              <a:latin typeface="Segoe" pitchFamily="34" charset="0"/>
            </a:endParaRPr>
          </a:p>
        </p:txBody>
      </p:sp>
      <p:sp>
        <p:nvSpPr>
          <p:cNvPr id="3" name="Inhaltsplatzhalter 2"/>
          <p:cNvSpPr>
            <a:spLocks noGrp="1"/>
          </p:cNvSpPr>
          <p:nvPr>
            <p:ph idx="1"/>
          </p:nvPr>
        </p:nvSpPr>
        <p:spPr>
          <a:xfrm>
            <a:off x="457200" y="1571173"/>
            <a:ext cx="8229600" cy="4525963"/>
          </a:xfrm>
        </p:spPr>
        <p:txBody>
          <a:bodyPr>
            <a:normAutofit/>
          </a:bodyPr>
          <a:lstStyle/>
          <a:p>
            <a:pPr>
              <a:spcBef>
                <a:spcPts val="600"/>
              </a:spcBef>
              <a:spcAft>
                <a:spcPts val="1800"/>
              </a:spcAft>
              <a:buClr>
                <a:schemeClr val="bg2">
                  <a:lumMod val="50000"/>
                </a:schemeClr>
              </a:buClr>
            </a:pPr>
            <a:r>
              <a:rPr lang="en-US" dirty="0" smtClean="0"/>
              <a:t>Evolution </a:t>
            </a:r>
            <a:r>
              <a:rPr lang="en-US" dirty="0"/>
              <a:t>of </a:t>
            </a:r>
            <a:r>
              <a:rPr lang="en-US" dirty="0" smtClean="0"/>
              <a:t>DAH Framework</a:t>
            </a:r>
          </a:p>
          <a:p>
            <a:pPr>
              <a:spcBef>
                <a:spcPts val="600"/>
              </a:spcBef>
              <a:spcAft>
                <a:spcPts val="1800"/>
              </a:spcAft>
              <a:buClr>
                <a:schemeClr val="bg2">
                  <a:lumMod val="50000"/>
                </a:schemeClr>
              </a:buClr>
            </a:pPr>
            <a:r>
              <a:rPr lang="en-US" dirty="0" smtClean="0"/>
              <a:t>Preliminary findings </a:t>
            </a:r>
            <a:r>
              <a:rPr lang="en-US" dirty="0"/>
              <a:t>for Sweden</a:t>
            </a:r>
          </a:p>
          <a:p>
            <a:pPr>
              <a:spcBef>
                <a:spcPts val="600"/>
              </a:spcBef>
              <a:spcAft>
                <a:spcPts val="1800"/>
              </a:spcAft>
              <a:buClr>
                <a:schemeClr val="bg2">
                  <a:lumMod val="50000"/>
                </a:schemeClr>
              </a:buClr>
            </a:pPr>
            <a:r>
              <a:rPr lang="en-US" dirty="0" smtClean="0"/>
              <a:t>Donor comparison </a:t>
            </a:r>
          </a:p>
          <a:p>
            <a:pPr>
              <a:spcBef>
                <a:spcPts val="600"/>
              </a:spcBef>
              <a:spcAft>
                <a:spcPts val="1800"/>
              </a:spcAft>
              <a:buClr>
                <a:schemeClr val="bg2">
                  <a:lumMod val="50000"/>
                </a:schemeClr>
              </a:buClr>
            </a:pPr>
            <a:r>
              <a:rPr lang="en-US" dirty="0" smtClean="0"/>
              <a:t>Initial conclusions</a:t>
            </a:r>
            <a:endParaRPr lang="en-US" dirty="0"/>
          </a:p>
        </p:txBody>
      </p:sp>
      <p:sp>
        <p:nvSpPr>
          <p:cNvPr id="5" name="Foliennummernplatzhalter 4"/>
          <p:cNvSpPr>
            <a:spLocks noGrp="1"/>
          </p:cNvSpPr>
          <p:nvPr>
            <p:ph type="sldNum" sz="quarter" idx="4294967295"/>
          </p:nvPr>
        </p:nvSpPr>
        <p:spPr>
          <a:xfrm>
            <a:off x="8394192" y="6412056"/>
            <a:ext cx="384048" cy="365125"/>
          </a:xfrm>
          <a:prstGeom prst="rect">
            <a:avLst/>
          </a:prstGeom>
        </p:spPr>
        <p:txBody>
          <a:bodyPr/>
          <a:lstStyle/>
          <a:p>
            <a:fld id="{01052961-14CD-45D2-98DF-50022118EB18}" type="slidenum">
              <a:rPr lang="en-US" smtClean="0">
                <a:solidFill>
                  <a:srgbClr val="CEDEE4"/>
                </a:solidFill>
              </a:rPr>
              <a:pPr/>
              <a:t>30</a:t>
            </a:fld>
            <a:endParaRPr lang="en-US" dirty="0">
              <a:solidFill>
                <a:srgbClr val="CEDEE4"/>
              </a:solidFill>
            </a:endParaRPr>
          </a:p>
        </p:txBody>
      </p:sp>
      <p:sp>
        <p:nvSpPr>
          <p:cNvPr id="6" name="Title 5"/>
          <p:cNvSpPr>
            <a:spLocks noGrp="1"/>
          </p:cNvSpPr>
          <p:nvPr>
            <p:ph type="title"/>
          </p:nvPr>
        </p:nvSpPr>
        <p:spPr>
          <a:xfrm>
            <a:off x="0" y="0"/>
            <a:ext cx="9144000" cy="719999"/>
          </a:xfrm>
        </p:spPr>
        <p:txBody>
          <a:bodyPr>
            <a:normAutofit/>
          </a:bodyPr>
          <a:lstStyle/>
          <a:p>
            <a:r>
              <a:rPr lang="de-DE" sz="2900" dirty="0" smtClean="0"/>
              <a:t>Content</a:t>
            </a:r>
            <a:endParaRPr lang="en-US" sz="2900" dirty="0"/>
          </a:p>
        </p:txBody>
      </p:sp>
    </p:spTree>
    <p:extLst>
      <p:ext uri="{BB962C8B-B14F-4D97-AF65-F5344CB8AC3E}">
        <p14:creationId xmlns:p14="http://schemas.microsoft.com/office/powerpoint/2010/main" val="1020451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4"/>
            <a:ext cx="9144000" cy="868362"/>
          </a:xfrm>
        </p:spPr>
        <p:txBody>
          <a:bodyPr>
            <a:noAutofit/>
          </a:bodyPr>
          <a:lstStyle/>
          <a:p>
            <a:pPr lvl="0"/>
            <a:r>
              <a:rPr lang="en-US" dirty="0" smtClean="0"/>
              <a:t/>
            </a:r>
            <a:br>
              <a:rPr lang="en-US" dirty="0" smtClean="0"/>
            </a:br>
            <a:r>
              <a:rPr lang="en-US" dirty="0" smtClean="0"/>
              <a:t>Initial CIH classification </a:t>
            </a:r>
            <a:r>
              <a:rPr lang="en-US" dirty="0"/>
              <a:t>of DAH by function</a:t>
            </a:r>
            <a:br>
              <a:rPr lang="en-US" dirty="0"/>
            </a:b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6760700"/>
              </p:ext>
            </p:extLst>
          </p:nvPr>
        </p:nvGraphicFramePr>
        <p:xfrm>
          <a:off x="457200" y="1230694"/>
          <a:ext cx="8382000" cy="3953408"/>
        </p:xfrm>
        <a:graphic>
          <a:graphicData uri="http://schemas.openxmlformats.org/drawingml/2006/table">
            <a:tbl>
              <a:tblPr firstRow="1" bandRow="1">
                <a:tableStyleId>{5C22544A-7EE6-4342-B048-85BDC9FD1C3A}</a:tableStyleId>
              </a:tblPr>
              <a:tblGrid>
                <a:gridCol w="3725333"/>
                <a:gridCol w="4656667"/>
              </a:tblGrid>
              <a:tr h="385894">
                <a:tc>
                  <a:txBody>
                    <a:bodyPr/>
                    <a:lstStyle/>
                    <a:p>
                      <a:pPr algn="ctr"/>
                      <a:r>
                        <a:rPr lang="en-US" b="1" dirty="0" smtClean="0"/>
                        <a:t>Function</a:t>
                      </a:r>
                      <a:endParaRPr lang="en-US" b="1" dirty="0"/>
                    </a:p>
                  </a:txBody>
                  <a:tcPr/>
                </a:tc>
                <a:tc>
                  <a:txBody>
                    <a:bodyPr/>
                    <a:lstStyle/>
                    <a:p>
                      <a:pPr algn="ctr"/>
                      <a:r>
                        <a:rPr lang="en-US" b="1" dirty="0" smtClean="0"/>
                        <a:t>Key</a:t>
                      </a:r>
                      <a:r>
                        <a:rPr lang="en-US" b="1" baseline="0" dirty="0" smtClean="0"/>
                        <a:t> Examples</a:t>
                      </a:r>
                      <a:endParaRPr lang="en-US" b="1" dirty="0"/>
                    </a:p>
                  </a:txBody>
                  <a:tcPr/>
                </a:tc>
              </a:tr>
              <a:tr h="1366706">
                <a:tc>
                  <a:txBody>
                    <a:bodyPr/>
                    <a:lstStyle/>
                    <a:p>
                      <a:r>
                        <a:rPr lang="en-US" b="1" dirty="0" smtClean="0"/>
                        <a:t>Core: </a:t>
                      </a:r>
                    </a:p>
                    <a:p>
                      <a:r>
                        <a:rPr lang="en-US" b="0" dirty="0" smtClean="0"/>
                        <a:t>Providing</a:t>
                      </a:r>
                      <a:r>
                        <a:rPr lang="en-US" b="0" baseline="0" dirty="0" smtClean="0"/>
                        <a:t> global public goods (GPGs)</a:t>
                      </a:r>
                      <a:endParaRPr lang="en-US" b="1" dirty="0"/>
                    </a:p>
                  </a:txBody>
                  <a:tcPr/>
                </a:tc>
                <a:tc>
                  <a:txBody>
                    <a:bodyPr/>
                    <a:lstStyle/>
                    <a:p>
                      <a:r>
                        <a:rPr lang="en-US" sz="1700" dirty="0" smtClean="0"/>
                        <a:t>▪ R&amp;D</a:t>
                      </a:r>
                      <a:r>
                        <a:rPr lang="en-US" sz="1700" baseline="0" dirty="0" smtClean="0"/>
                        <a:t> for health tools</a:t>
                      </a:r>
                    </a:p>
                    <a:p>
                      <a:r>
                        <a:rPr lang="en-US" sz="1700" kern="1200" dirty="0" smtClean="0">
                          <a:solidFill>
                            <a:schemeClr val="dk1"/>
                          </a:solidFill>
                          <a:effectLst/>
                          <a:latin typeface="+mn-lt"/>
                          <a:ea typeface="+mn-ea"/>
                          <a:cs typeface="+mn-cs"/>
                        </a:rPr>
                        <a:t>▪ Knowledge generation and sharing</a:t>
                      </a:r>
                    </a:p>
                    <a:p>
                      <a:r>
                        <a:rPr lang="en-US" sz="1700" kern="1200" dirty="0" smtClean="0">
                          <a:solidFill>
                            <a:schemeClr val="dk1"/>
                          </a:solidFill>
                          <a:effectLst/>
                          <a:latin typeface="+mn-lt"/>
                          <a:ea typeface="+mn-ea"/>
                          <a:cs typeface="+mn-cs"/>
                        </a:rPr>
                        <a:t>▪ Intellectual property and</a:t>
                      </a:r>
                      <a:r>
                        <a:rPr lang="en-US" sz="1700" kern="1200" baseline="0" dirty="0" smtClean="0">
                          <a:solidFill>
                            <a:schemeClr val="dk1"/>
                          </a:solidFill>
                          <a:effectLst/>
                          <a:latin typeface="+mn-lt"/>
                          <a:ea typeface="+mn-ea"/>
                          <a:cs typeface="+mn-cs"/>
                        </a:rPr>
                        <a:t> </a:t>
                      </a:r>
                      <a:r>
                        <a:rPr lang="en-US" sz="1700" kern="1200" dirty="0" smtClean="0">
                          <a:solidFill>
                            <a:schemeClr val="dk1"/>
                          </a:solidFill>
                          <a:effectLst/>
                          <a:latin typeface="+mn-lt"/>
                          <a:ea typeface="+mn-ea"/>
                          <a:cs typeface="+mn-cs"/>
                        </a:rPr>
                        <a:t>market shaping</a:t>
                      </a:r>
                      <a:r>
                        <a:rPr lang="en-US" sz="1700" kern="1200" baseline="0" dirty="0" smtClean="0">
                          <a:solidFill>
                            <a:schemeClr val="dk1"/>
                          </a:solidFill>
                          <a:effectLst/>
                          <a:latin typeface="+mn-lt"/>
                          <a:ea typeface="+mn-ea"/>
                          <a:cs typeface="+mn-cs"/>
                        </a:rPr>
                        <a:t> activities</a:t>
                      </a:r>
                      <a:endParaRPr lang="en-US" sz="1700" dirty="0"/>
                    </a:p>
                  </a:txBody>
                  <a:tcPr/>
                </a:tc>
              </a:tr>
              <a:tr h="666064">
                <a:tc>
                  <a:txBody>
                    <a:bodyPr/>
                    <a:lstStyle/>
                    <a:p>
                      <a:r>
                        <a:rPr lang="en-US" b="1" dirty="0" smtClean="0"/>
                        <a:t>Core: </a:t>
                      </a:r>
                    </a:p>
                    <a:p>
                      <a:r>
                        <a:rPr lang="en-US" sz="1800" kern="1200" dirty="0" smtClean="0">
                          <a:solidFill>
                            <a:schemeClr val="dk1"/>
                          </a:solidFill>
                          <a:effectLst/>
                          <a:latin typeface="+mn-lt"/>
                          <a:ea typeface="+mn-ea"/>
                          <a:cs typeface="+mn-cs"/>
                        </a:rPr>
                        <a:t>Controlling cross-border externalities </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mn-lt"/>
                          <a:ea typeface="+mn-ea"/>
                          <a:cs typeface="+mn-cs"/>
                        </a:rPr>
                        <a:t>▪ Surveillance, information sharing, regulatory regimes e.g. to tackle </a:t>
                      </a:r>
                      <a:r>
                        <a:rPr lang="en-US" sz="1700" kern="1200" baseline="0" dirty="0" smtClean="0">
                          <a:solidFill>
                            <a:schemeClr val="dk1"/>
                          </a:solidFill>
                          <a:effectLst/>
                          <a:latin typeface="+mn-lt"/>
                          <a:ea typeface="+mn-ea"/>
                          <a:cs typeface="+mn-cs"/>
                        </a:rPr>
                        <a:t>cross-border outbreaks, counterfeit drugs, antibiotic resistance</a:t>
                      </a:r>
                      <a:endParaRPr lang="en-US" sz="1700" dirty="0" smtClean="0"/>
                    </a:p>
                  </a:txBody>
                  <a:tcPr/>
                </a:tc>
              </a:tr>
              <a:tr h="666064">
                <a:tc>
                  <a:txBody>
                    <a:bodyPr/>
                    <a:lstStyle/>
                    <a:p>
                      <a:r>
                        <a:rPr lang="en-US" b="1" dirty="0" smtClean="0"/>
                        <a:t>Core: </a:t>
                      </a:r>
                    </a:p>
                    <a:p>
                      <a:r>
                        <a:rPr lang="en-US" sz="1800" kern="1200" dirty="0" smtClean="0">
                          <a:solidFill>
                            <a:schemeClr val="dk1"/>
                          </a:solidFill>
                          <a:effectLst/>
                          <a:latin typeface="+mn-lt"/>
                          <a:ea typeface="+mn-ea"/>
                          <a:cs typeface="+mn-cs"/>
                        </a:rPr>
                        <a:t>Leadership and stewardship </a:t>
                      </a:r>
                      <a:endParaRPr lang="en-US" b="1" dirty="0"/>
                    </a:p>
                  </a:txBody>
                  <a:tcPr/>
                </a:tc>
                <a:tc>
                  <a:txBody>
                    <a:bodyPr/>
                    <a:lstStyle/>
                    <a:p>
                      <a:r>
                        <a:rPr lang="en-US" sz="1700" kern="1200" dirty="0" smtClean="0">
                          <a:solidFill>
                            <a:schemeClr val="dk1"/>
                          </a:solidFill>
                          <a:effectLst/>
                          <a:latin typeface="+mn-lt"/>
                          <a:ea typeface="+mn-ea"/>
                          <a:cs typeface="+mn-cs"/>
                        </a:rPr>
                        <a:t>▪ </a:t>
                      </a:r>
                      <a:r>
                        <a:rPr lang="en-US" sz="1700" b="0" i="0" u="none" strike="noStrike" kern="1200" baseline="0" dirty="0" smtClean="0">
                          <a:solidFill>
                            <a:schemeClr val="dk1"/>
                          </a:solidFill>
                          <a:latin typeface="+mn-lt"/>
                          <a:ea typeface="+mn-ea"/>
                          <a:cs typeface="+mn-cs"/>
                        </a:rPr>
                        <a:t>Convening for negotiation and consensus building; consensus building on policy; advocacy </a:t>
                      </a:r>
                      <a:endParaRPr lang="en-US" sz="1700" dirty="0"/>
                    </a:p>
                  </a:txBody>
                  <a:tcPr/>
                </a:tc>
              </a:tr>
              <a:tr h="666064">
                <a:tc>
                  <a:txBody>
                    <a:bodyPr/>
                    <a:lstStyle/>
                    <a:p>
                      <a:r>
                        <a:rPr lang="en-US" b="1" dirty="0" smtClean="0"/>
                        <a:t>Supportive:  </a:t>
                      </a:r>
                    </a:p>
                    <a:p>
                      <a:r>
                        <a:rPr lang="en-US" sz="1800" kern="1200" dirty="0" smtClean="0">
                          <a:solidFill>
                            <a:schemeClr val="dk1"/>
                          </a:solidFill>
                          <a:effectLst/>
                          <a:latin typeface="+mn-lt"/>
                          <a:ea typeface="+mn-ea"/>
                          <a:cs typeface="+mn-cs"/>
                        </a:rPr>
                        <a:t>Direct country assistance</a:t>
                      </a:r>
                      <a:endParaRPr lang="en-US" b="1" dirty="0"/>
                    </a:p>
                  </a:txBody>
                  <a:tcPr/>
                </a:tc>
                <a:tc>
                  <a:txBody>
                    <a:bodyPr/>
                    <a:lstStyle/>
                    <a:p>
                      <a:r>
                        <a:rPr lang="en-US" sz="1700" kern="1200" dirty="0" smtClean="0">
                          <a:solidFill>
                            <a:schemeClr val="dk1"/>
                          </a:solidFill>
                          <a:effectLst/>
                          <a:latin typeface="+mn-lt"/>
                          <a:ea typeface="+mn-ea"/>
                          <a:cs typeface="+mn-cs"/>
                        </a:rPr>
                        <a:t>▪ Financial and</a:t>
                      </a:r>
                      <a:r>
                        <a:rPr lang="en-US" sz="1700" kern="1200" baseline="0" dirty="0" smtClean="0">
                          <a:solidFill>
                            <a:schemeClr val="dk1"/>
                          </a:solidFill>
                          <a:effectLst/>
                          <a:latin typeface="+mn-lt"/>
                          <a:ea typeface="+mn-ea"/>
                          <a:cs typeface="+mn-cs"/>
                        </a:rPr>
                        <a:t> technical assistance</a:t>
                      </a:r>
                      <a:endParaRPr lang="en-US" sz="1700" dirty="0"/>
                    </a:p>
                  </a:txBody>
                  <a:tcPr/>
                </a:tc>
              </a:tr>
            </a:tbl>
          </a:graphicData>
        </a:graphic>
      </p:graphicFrame>
      <p:sp>
        <p:nvSpPr>
          <p:cNvPr id="5" name="TextBox 4"/>
          <p:cNvSpPr txBox="1"/>
          <p:nvPr/>
        </p:nvSpPr>
        <p:spPr>
          <a:xfrm>
            <a:off x="2133600" y="5638800"/>
            <a:ext cx="6705600" cy="461665"/>
          </a:xfrm>
          <a:prstGeom prst="rect">
            <a:avLst/>
          </a:prstGeom>
          <a:noFill/>
        </p:spPr>
        <p:txBody>
          <a:bodyPr wrap="square" rtlCol="0">
            <a:spAutoFit/>
          </a:bodyPr>
          <a:lstStyle/>
          <a:p>
            <a:pPr defTabSz="457200"/>
            <a:r>
              <a:rPr lang="en-US" sz="1200" dirty="0">
                <a:solidFill>
                  <a:prstClr val="black"/>
                </a:solidFill>
              </a:rPr>
              <a:t>Jamison DT, </a:t>
            </a:r>
            <a:r>
              <a:rPr lang="en-US" sz="1200" dirty="0" smtClean="0">
                <a:solidFill>
                  <a:prstClr val="black"/>
                </a:solidFill>
              </a:rPr>
              <a:t>Summers L, Alleyne G, et al. Global health 2035: a world converging within </a:t>
            </a:r>
            <a:r>
              <a:rPr lang="en-US" sz="1200" dirty="0">
                <a:solidFill>
                  <a:prstClr val="black"/>
                </a:solidFill>
              </a:rPr>
              <a:t>a generation (</a:t>
            </a:r>
            <a:r>
              <a:rPr lang="en-US" sz="1200" dirty="0" smtClean="0">
                <a:solidFill>
                  <a:prstClr val="black"/>
                </a:solidFill>
              </a:rPr>
              <a:t>2013). </a:t>
            </a:r>
            <a:r>
              <a:rPr lang="en-US" sz="1200" i="1" dirty="0" smtClean="0">
                <a:solidFill>
                  <a:prstClr val="black"/>
                </a:solidFill>
              </a:rPr>
              <a:t>The Lancet</a:t>
            </a:r>
            <a:r>
              <a:rPr lang="en-US" sz="1200" dirty="0" smtClean="0">
                <a:solidFill>
                  <a:prstClr val="black"/>
                </a:solidFill>
              </a:rPr>
              <a:t>; Volume 382, Issue 9908 :</a:t>
            </a:r>
            <a:r>
              <a:rPr lang="en-US" sz="1200" b="1" dirty="0" smtClean="0">
                <a:solidFill>
                  <a:prstClr val="black"/>
                </a:solidFill>
              </a:rPr>
              <a:t> </a:t>
            </a:r>
            <a:r>
              <a:rPr lang="en-US" sz="1200" dirty="0" smtClean="0">
                <a:solidFill>
                  <a:prstClr val="black"/>
                </a:solidFill>
              </a:rPr>
              <a:t>1898-1955.</a:t>
            </a:r>
            <a:endParaRPr lang="en-US" sz="1200" dirty="0">
              <a:solidFill>
                <a:prstClr val="black"/>
              </a:solidFill>
            </a:endParaRPr>
          </a:p>
        </p:txBody>
      </p:sp>
    </p:spTree>
    <p:extLst>
      <p:ext uri="{BB962C8B-B14F-4D97-AF65-F5344CB8AC3E}">
        <p14:creationId xmlns:p14="http://schemas.microsoft.com/office/powerpoint/2010/main" val="290431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3768456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9" name="think-cell Folie" r:id="rId5" imgW="378" imgH="377" progId="TCLayout.ActiveDocument.1">
                  <p:embed/>
                </p:oleObj>
              </mc:Choice>
              <mc:Fallback>
                <p:oleObj name="think-cell Folie" r:id="rId5" imgW="378" imgH="377"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0" y="-4761"/>
            <a:ext cx="9144000" cy="919161"/>
          </a:xfrm>
        </p:spPr>
        <p:txBody>
          <a:bodyPr>
            <a:normAutofit fontScale="90000"/>
          </a:bodyPr>
          <a:lstStyle/>
          <a:p>
            <a:r>
              <a:rPr lang="en-US" dirty="0"/>
              <a:t>As their income grows, </a:t>
            </a:r>
            <a:r>
              <a:rPr lang="en-US" dirty="0" smtClean="0"/>
              <a:t>countries are </a:t>
            </a:r>
            <a:r>
              <a:rPr lang="en-US" dirty="0"/>
              <a:t>increasingly able to replace supportive DAH with domestic spending </a:t>
            </a:r>
            <a:endParaRPr lang="de-DE" dirty="0"/>
          </a:p>
        </p:txBody>
      </p:sp>
      <p:sp>
        <p:nvSpPr>
          <p:cNvPr id="4" name="Foliennummernplatzhalter 3"/>
          <p:cNvSpPr>
            <a:spLocks noGrp="1"/>
          </p:cNvSpPr>
          <p:nvPr>
            <p:ph type="sldNum" sz="quarter" idx="12"/>
          </p:nvPr>
        </p:nvSpPr>
        <p:spPr/>
        <p:txBody>
          <a:bodyPr/>
          <a:lstStyle/>
          <a:p>
            <a:fld id="{598FCDFB-1B52-D040-B3BE-0917D439A3BA}" type="slidenum">
              <a:rPr lang="en-US" smtClean="0">
                <a:solidFill>
                  <a:prstClr val="black">
                    <a:tint val="75000"/>
                  </a:prstClr>
                </a:solidFill>
              </a:rPr>
              <a:pPr/>
              <a:t>32</a:t>
            </a:fld>
            <a:endParaRPr lang="en-US">
              <a:solidFill>
                <a:prstClr val="black">
                  <a:tint val="75000"/>
                </a:prstClr>
              </a:solidFill>
            </a:endParaRPr>
          </a:p>
        </p:txBody>
      </p:sp>
      <p:sp>
        <p:nvSpPr>
          <p:cNvPr id="12" name="Rechteck 2"/>
          <p:cNvSpPr/>
          <p:nvPr/>
        </p:nvSpPr>
        <p:spPr>
          <a:xfrm>
            <a:off x="4170067" y="2001962"/>
            <a:ext cx="1199322" cy="31213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US">
              <a:solidFill>
                <a:prstClr val="white"/>
              </a:solidFill>
            </a:endParaRPr>
          </a:p>
        </p:txBody>
      </p:sp>
      <p:sp>
        <p:nvSpPr>
          <p:cNvPr id="13" name="Textfeld 2"/>
          <p:cNvSpPr txBox="1">
            <a:spLocks noChangeArrowheads="1"/>
          </p:cNvSpPr>
          <p:nvPr/>
        </p:nvSpPr>
        <p:spPr bwMode="auto">
          <a:xfrm>
            <a:off x="4037346" y="1531477"/>
            <a:ext cx="1464763" cy="293176"/>
          </a:xfrm>
          <a:prstGeom prst="rect">
            <a:avLst/>
          </a:prstGeom>
          <a:noFill/>
          <a:ln w="9525">
            <a:noFill/>
            <a:miter lim="800000"/>
            <a:headEnd/>
            <a:tailEnd/>
          </a:ln>
        </p:spPr>
        <p:txBody>
          <a:bodyPr rot="0" vert="horz" wrap="square" lIns="91440" tIns="45720" rIns="91440" bIns="45720" anchor="ctr" anchorCtr="0">
            <a:noAutofit/>
          </a:bodyPr>
          <a:lstStyle/>
          <a:p>
            <a:pPr algn="ctr" defTabSz="457200">
              <a:lnSpc>
                <a:spcPct val="115000"/>
              </a:lnSpc>
              <a:spcAft>
                <a:spcPts val="600"/>
              </a:spcAft>
            </a:pPr>
            <a:r>
              <a:rPr lang="en-GB" sz="1600" b="1" dirty="0">
                <a:solidFill>
                  <a:prstClr val="black"/>
                </a:solidFill>
                <a:ea typeface="Arial Unicode MS" panose="020B0604020202020204" pitchFamily="34" charset="-128"/>
                <a:cs typeface="Times New Roman" panose="02020603050405020304" pitchFamily="18" charset="0"/>
              </a:rPr>
              <a:t> Core</a:t>
            </a:r>
            <a:r>
              <a:rPr lang="en-GB" sz="1600" dirty="0">
                <a:solidFill>
                  <a:prstClr val="black"/>
                </a:solidFill>
                <a:ea typeface="Arial Unicode MS" panose="020B0604020202020204" pitchFamily="34" charset="-128"/>
                <a:cs typeface="Times New Roman" panose="02020603050405020304" pitchFamily="18" charset="0"/>
              </a:rPr>
              <a:t> </a:t>
            </a:r>
            <a:r>
              <a:rPr lang="en-GB" sz="1600" b="1" dirty="0">
                <a:solidFill>
                  <a:prstClr val="black"/>
                </a:solidFill>
                <a:ea typeface="Arial Unicode MS" panose="020B0604020202020204" pitchFamily="34" charset="-128"/>
                <a:cs typeface="Times New Roman" panose="02020603050405020304" pitchFamily="18" charset="0"/>
              </a:rPr>
              <a:t>functions</a:t>
            </a:r>
            <a:r>
              <a:rPr lang="en-GB" sz="1600" dirty="0">
                <a:solidFill>
                  <a:prstClr val="black"/>
                </a:solidFill>
                <a:ea typeface="Arial Unicode MS" panose="020B0604020202020204" pitchFamily="34" charset="-128"/>
                <a:cs typeface="Times New Roman" panose="02020603050405020304" pitchFamily="18" charset="0"/>
              </a:rPr>
              <a:t> </a:t>
            </a:r>
            <a:endParaRPr lang="en-US" sz="1600" dirty="0">
              <a:solidFill>
                <a:prstClr val="black"/>
              </a:solidFill>
              <a:ea typeface="Arial Unicode MS" panose="020B0604020202020204" pitchFamily="34" charset="-128"/>
              <a:cs typeface="Times New Roman" panose="02020603050405020304" pitchFamily="18" charset="0"/>
            </a:endParaRPr>
          </a:p>
        </p:txBody>
      </p:sp>
      <p:sp>
        <p:nvSpPr>
          <p:cNvPr id="14" name="Textfeld 2"/>
          <p:cNvSpPr txBox="1">
            <a:spLocks noChangeArrowheads="1"/>
          </p:cNvSpPr>
          <p:nvPr/>
        </p:nvSpPr>
        <p:spPr bwMode="auto">
          <a:xfrm>
            <a:off x="6092194" y="2933826"/>
            <a:ext cx="1223070" cy="660021"/>
          </a:xfrm>
          <a:prstGeom prst="rect">
            <a:avLst/>
          </a:prstGeom>
          <a:noFill/>
          <a:ln w="9525">
            <a:noFill/>
            <a:miter lim="800000"/>
            <a:headEnd/>
            <a:tailEnd/>
          </a:ln>
        </p:spPr>
        <p:txBody>
          <a:bodyPr rot="0" vert="horz" wrap="square" lIns="91440" tIns="45720" rIns="91440" bIns="45720" anchor="ctr" anchorCtr="0">
            <a:noAutofit/>
          </a:bodyPr>
          <a:lstStyle/>
          <a:p>
            <a:pPr algn="ctr" defTabSz="457200">
              <a:lnSpc>
                <a:spcPct val="115000"/>
              </a:lnSpc>
              <a:spcAft>
                <a:spcPts val="600"/>
              </a:spcAft>
            </a:pPr>
            <a:r>
              <a:rPr lang="en-GB" sz="1600" b="1" dirty="0">
                <a:solidFill>
                  <a:prstClr val="black"/>
                </a:solidFill>
                <a:ea typeface="Arial Unicode MS" panose="020B0604020202020204" pitchFamily="34" charset="-128"/>
                <a:cs typeface="Times New Roman" panose="02020603050405020304" pitchFamily="18" charset="0"/>
              </a:rPr>
              <a:t>Supportive functions </a:t>
            </a:r>
            <a:endParaRPr lang="en-US" sz="1600" dirty="0">
              <a:solidFill>
                <a:prstClr val="black"/>
              </a:solidFill>
              <a:ea typeface="Arial Unicode MS" panose="020B0604020202020204" pitchFamily="34" charset="-128"/>
              <a:cs typeface="Times New Roman" panose="02020603050405020304" pitchFamily="18" charset="0"/>
            </a:endParaRPr>
          </a:p>
        </p:txBody>
      </p:sp>
      <p:sp>
        <p:nvSpPr>
          <p:cNvPr id="15" name="Textfeld 2"/>
          <p:cNvSpPr txBox="1">
            <a:spLocks noChangeArrowheads="1"/>
          </p:cNvSpPr>
          <p:nvPr/>
        </p:nvSpPr>
        <p:spPr bwMode="auto">
          <a:xfrm>
            <a:off x="1555170" y="2202887"/>
            <a:ext cx="2910221" cy="2932240"/>
          </a:xfrm>
          <a:prstGeom prst="rect">
            <a:avLst/>
          </a:prstGeom>
          <a:noFill/>
          <a:ln w="9525">
            <a:noFill/>
            <a:miter lim="800000"/>
            <a:headEnd/>
            <a:tailEnd/>
          </a:ln>
        </p:spPr>
        <p:txBody>
          <a:bodyPr rot="0" vert="horz" wrap="square" lIns="91440" tIns="45720" rIns="91440" bIns="45720" anchor="t" anchorCtr="0">
            <a:noAutofit/>
          </a:bodyPr>
          <a:lstStyle/>
          <a:p>
            <a:pPr defTabSz="457200">
              <a:lnSpc>
                <a:spcPct val="115000"/>
              </a:lnSpc>
            </a:pPr>
            <a:r>
              <a:rPr lang="en-GB" sz="1400" b="1" dirty="0">
                <a:solidFill>
                  <a:prstClr val="black"/>
                </a:solidFill>
                <a:ea typeface="Arial Unicode MS" panose="020B0604020202020204" pitchFamily="34" charset="-128"/>
                <a:cs typeface="Times New Roman" panose="02020603050405020304" pitchFamily="18" charset="0"/>
              </a:rPr>
              <a:t>Established market economies </a:t>
            </a:r>
            <a:endParaRPr lang="en-US" sz="1400" dirty="0">
              <a:solidFill>
                <a:prstClr val="black"/>
              </a:solidFill>
              <a:ea typeface="Arial Unicode MS" panose="020B0604020202020204" pitchFamily="34" charset="-128"/>
              <a:cs typeface="Times New Roman" panose="02020603050405020304" pitchFamily="18" charset="0"/>
            </a:endParaRPr>
          </a:p>
          <a:p>
            <a:pPr defTabSz="457200">
              <a:lnSpc>
                <a:spcPct val="115000"/>
              </a:lnSpc>
            </a:pPr>
            <a:r>
              <a:rPr lang="en-GB" sz="1400" b="1" dirty="0">
                <a:solidFill>
                  <a:prstClr val="black"/>
                </a:solidFill>
                <a:ea typeface="Arial Unicode MS" panose="020B0604020202020204" pitchFamily="34" charset="-128"/>
                <a:cs typeface="Times New Roman" panose="02020603050405020304" pitchFamily="18" charset="0"/>
              </a:rPr>
              <a:t> </a:t>
            </a:r>
            <a:endParaRPr lang="en-US" sz="1400" dirty="0">
              <a:solidFill>
                <a:prstClr val="black"/>
              </a:solidFill>
              <a:ea typeface="Arial Unicode MS" panose="020B0604020202020204" pitchFamily="34" charset="-128"/>
              <a:cs typeface="Times New Roman" panose="02020603050405020304" pitchFamily="18" charset="0"/>
            </a:endParaRPr>
          </a:p>
          <a:p>
            <a:pPr defTabSz="457200">
              <a:lnSpc>
                <a:spcPct val="115000"/>
              </a:lnSpc>
            </a:pPr>
            <a:r>
              <a:rPr lang="en-GB" sz="1400" b="1" dirty="0">
                <a:solidFill>
                  <a:prstClr val="black"/>
                </a:solidFill>
                <a:ea typeface="Arial Unicode MS" panose="020B0604020202020204" pitchFamily="34" charset="-128"/>
                <a:cs typeface="Times New Roman" panose="02020603050405020304" pitchFamily="18" charset="0"/>
              </a:rPr>
              <a:t>Industrialised</a:t>
            </a:r>
            <a:endParaRPr lang="en-US" sz="1400" dirty="0">
              <a:solidFill>
                <a:prstClr val="black"/>
              </a:solidFill>
              <a:ea typeface="Arial Unicode MS" panose="020B0604020202020204" pitchFamily="34" charset="-128"/>
              <a:cs typeface="Times New Roman" panose="02020603050405020304" pitchFamily="18" charset="0"/>
            </a:endParaRPr>
          </a:p>
          <a:p>
            <a:pPr defTabSz="457200">
              <a:lnSpc>
                <a:spcPct val="115000"/>
              </a:lnSpc>
            </a:pPr>
            <a:r>
              <a:rPr lang="en-GB" sz="1400" b="1" dirty="0">
                <a:solidFill>
                  <a:prstClr val="black"/>
                </a:solidFill>
                <a:ea typeface="Arial Unicode MS" panose="020B0604020202020204" pitchFamily="34" charset="-128"/>
                <a:cs typeface="Times New Roman" panose="02020603050405020304" pitchFamily="18" charset="0"/>
              </a:rPr>
              <a:t>countries in transition</a:t>
            </a:r>
            <a:endParaRPr lang="en-US" sz="1400" dirty="0">
              <a:solidFill>
                <a:prstClr val="black"/>
              </a:solidFill>
              <a:ea typeface="Arial Unicode MS" panose="020B0604020202020204" pitchFamily="34" charset="-128"/>
              <a:cs typeface="Times New Roman" panose="02020603050405020304" pitchFamily="18" charset="0"/>
            </a:endParaRPr>
          </a:p>
          <a:p>
            <a:pPr defTabSz="457200">
              <a:lnSpc>
                <a:spcPct val="115000"/>
              </a:lnSpc>
            </a:pPr>
            <a:r>
              <a:rPr lang="en-GB" sz="1400" b="1" dirty="0">
                <a:solidFill>
                  <a:prstClr val="black"/>
                </a:solidFill>
                <a:ea typeface="Arial Unicode MS" panose="020B0604020202020204" pitchFamily="34" charset="-128"/>
                <a:cs typeface="Times New Roman" panose="02020603050405020304" pitchFamily="18" charset="0"/>
              </a:rPr>
              <a:t> </a:t>
            </a:r>
            <a:endParaRPr lang="en-US" sz="1400" dirty="0">
              <a:solidFill>
                <a:prstClr val="black"/>
              </a:solidFill>
              <a:ea typeface="Arial Unicode MS" panose="020B0604020202020204" pitchFamily="34" charset="-128"/>
              <a:cs typeface="Times New Roman" panose="02020603050405020304" pitchFamily="18" charset="0"/>
            </a:endParaRPr>
          </a:p>
          <a:p>
            <a:pPr defTabSz="457200">
              <a:lnSpc>
                <a:spcPct val="115000"/>
              </a:lnSpc>
            </a:pPr>
            <a:r>
              <a:rPr lang="en-GB" sz="1400" b="1" dirty="0">
                <a:solidFill>
                  <a:prstClr val="black"/>
                </a:solidFill>
                <a:ea typeface="Arial Unicode MS" panose="020B0604020202020204" pitchFamily="34" charset="-128"/>
                <a:cs typeface="Times New Roman" panose="02020603050405020304" pitchFamily="18" charset="0"/>
              </a:rPr>
              <a:t>Advanced developing countries </a:t>
            </a:r>
            <a:endParaRPr lang="en-US" sz="1400" dirty="0">
              <a:solidFill>
                <a:prstClr val="black"/>
              </a:solidFill>
              <a:ea typeface="Arial Unicode MS" panose="020B0604020202020204" pitchFamily="34" charset="-128"/>
              <a:cs typeface="Times New Roman" panose="02020603050405020304" pitchFamily="18" charset="0"/>
            </a:endParaRPr>
          </a:p>
          <a:p>
            <a:pPr defTabSz="457200">
              <a:lnSpc>
                <a:spcPct val="115000"/>
              </a:lnSpc>
            </a:pPr>
            <a:r>
              <a:rPr lang="en-GB" sz="1400" b="1" dirty="0">
                <a:solidFill>
                  <a:prstClr val="black"/>
                </a:solidFill>
                <a:ea typeface="Arial Unicode MS" panose="020B0604020202020204" pitchFamily="34" charset="-128"/>
                <a:cs typeface="Times New Roman" panose="02020603050405020304" pitchFamily="18" charset="0"/>
              </a:rPr>
              <a:t> </a:t>
            </a:r>
            <a:endParaRPr lang="en-US" sz="1400" dirty="0">
              <a:solidFill>
                <a:prstClr val="black"/>
              </a:solidFill>
              <a:ea typeface="Arial Unicode MS" panose="020B0604020202020204" pitchFamily="34" charset="-128"/>
              <a:cs typeface="Times New Roman" panose="02020603050405020304" pitchFamily="18" charset="0"/>
            </a:endParaRPr>
          </a:p>
          <a:p>
            <a:pPr defTabSz="457200">
              <a:lnSpc>
                <a:spcPct val="115000"/>
              </a:lnSpc>
            </a:pPr>
            <a:r>
              <a:rPr lang="en-GB" sz="1400" b="1" dirty="0">
                <a:solidFill>
                  <a:prstClr val="black"/>
                </a:solidFill>
                <a:ea typeface="Arial Unicode MS" panose="020B0604020202020204" pitchFamily="34" charset="-128"/>
                <a:cs typeface="Times New Roman" panose="02020603050405020304" pitchFamily="18" charset="0"/>
              </a:rPr>
              <a:t>Other developing countries </a:t>
            </a:r>
            <a:endParaRPr lang="en-US" sz="1400" dirty="0">
              <a:solidFill>
                <a:prstClr val="black"/>
              </a:solidFill>
              <a:ea typeface="Arial Unicode MS" panose="020B0604020202020204" pitchFamily="34" charset="-128"/>
              <a:cs typeface="Times New Roman" panose="02020603050405020304" pitchFamily="18" charset="0"/>
            </a:endParaRPr>
          </a:p>
          <a:p>
            <a:pPr defTabSz="457200">
              <a:lnSpc>
                <a:spcPct val="115000"/>
              </a:lnSpc>
            </a:pPr>
            <a:r>
              <a:rPr lang="en-GB" sz="1400" b="1" dirty="0">
                <a:solidFill>
                  <a:prstClr val="black"/>
                </a:solidFill>
                <a:ea typeface="Arial Unicode MS" panose="020B0604020202020204" pitchFamily="34" charset="-128"/>
                <a:cs typeface="Times New Roman" panose="02020603050405020304" pitchFamily="18" charset="0"/>
              </a:rPr>
              <a:t> </a:t>
            </a:r>
            <a:endParaRPr lang="en-US" sz="1400" dirty="0">
              <a:solidFill>
                <a:prstClr val="black"/>
              </a:solidFill>
              <a:ea typeface="Arial Unicode MS" panose="020B0604020202020204" pitchFamily="34" charset="-128"/>
              <a:cs typeface="Times New Roman" panose="02020603050405020304" pitchFamily="18" charset="0"/>
            </a:endParaRPr>
          </a:p>
          <a:p>
            <a:pPr defTabSz="457200">
              <a:lnSpc>
                <a:spcPct val="115000"/>
              </a:lnSpc>
            </a:pPr>
            <a:r>
              <a:rPr lang="en-GB" sz="1400" b="1" dirty="0">
                <a:solidFill>
                  <a:prstClr val="black"/>
                </a:solidFill>
                <a:ea typeface="Arial Unicode MS" panose="020B0604020202020204" pitchFamily="34" charset="-128"/>
                <a:cs typeface="Times New Roman" panose="02020603050405020304" pitchFamily="18" charset="0"/>
              </a:rPr>
              <a:t>Countries in crisis</a:t>
            </a:r>
            <a:r>
              <a:rPr lang="en-GB" sz="1400" dirty="0">
                <a:solidFill>
                  <a:prstClr val="black"/>
                </a:solidFill>
                <a:ea typeface="Arial Unicode MS" panose="020B0604020202020204" pitchFamily="34" charset="-128"/>
                <a:cs typeface="Times New Roman" panose="02020603050405020304" pitchFamily="18" charset="0"/>
              </a:rPr>
              <a:t> </a:t>
            </a:r>
            <a:endParaRPr lang="en-US" sz="1400" dirty="0">
              <a:solidFill>
                <a:prstClr val="black"/>
              </a:solidFill>
              <a:ea typeface="Arial Unicode MS" panose="020B0604020202020204" pitchFamily="34" charset="-128"/>
              <a:cs typeface="Times New Roman" panose="02020603050405020304" pitchFamily="18" charset="0"/>
            </a:endParaRPr>
          </a:p>
          <a:p>
            <a:pPr defTabSz="457200">
              <a:lnSpc>
                <a:spcPct val="115000"/>
              </a:lnSpc>
              <a:spcAft>
                <a:spcPts val="600"/>
              </a:spcAft>
            </a:pPr>
            <a:r>
              <a:rPr lang="en-GB" sz="1400" dirty="0">
                <a:solidFill>
                  <a:prstClr val="black"/>
                </a:solidFill>
                <a:ea typeface="Arial Unicode MS" panose="020B0604020202020204" pitchFamily="34" charset="-128"/>
                <a:cs typeface="Times New Roman" panose="02020603050405020304" pitchFamily="18" charset="0"/>
              </a:rPr>
              <a:t> </a:t>
            </a:r>
            <a:endParaRPr lang="en-US" sz="1000" dirty="0">
              <a:solidFill>
                <a:prstClr val="black"/>
              </a:solidFill>
              <a:ea typeface="Arial Unicode MS" panose="020B0604020202020204" pitchFamily="34" charset="-128"/>
              <a:cs typeface="Times New Roman" panose="02020603050405020304" pitchFamily="18" charset="0"/>
            </a:endParaRPr>
          </a:p>
        </p:txBody>
      </p:sp>
      <p:sp>
        <p:nvSpPr>
          <p:cNvPr id="16" name="Textfeld 2"/>
          <p:cNvSpPr txBox="1">
            <a:spLocks noChangeArrowheads="1"/>
          </p:cNvSpPr>
          <p:nvPr/>
        </p:nvSpPr>
        <p:spPr bwMode="auto">
          <a:xfrm>
            <a:off x="1116534" y="2001962"/>
            <a:ext cx="417871" cy="3121367"/>
          </a:xfrm>
          <a:prstGeom prst="rect">
            <a:avLst/>
          </a:prstGeom>
          <a:solidFill>
            <a:schemeClr val="tx2">
              <a:lumMod val="20000"/>
              <a:lumOff val="80000"/>
            </a:schemeClr>
          </a:solidFill>
          <a:ln w="9525">
            <a:noFill/>
            <a:miter lim="800000"/>
            <a:headEnd/>
            <a:tailEnd/>
          </a:ln>
        </p:spPr>
        <p:txBody>
          <a:bodyPr rot="0" vert="vert270" wrap="square" lIns="91440" tIns="45720" rIns="91440" bIns="45720" anchor="t" anchorCtr="0">
            <a:spAutoFit/>
          </a:bodyPr>
          <a:lstStyle/>
          <a:p>
            <a:pPr algn="ctr" defTabSz="457200">
              <a:lnSpc>
                <a:spcPct val="115000"/>
              </a:lnSpc>
              <a:spcAft>
                <a:spcPts val="600"/>
              </a:spcAft>
            </a:pPr>
            <a:r>
              <a:rPr lang="de-DE" sz="1400" b="1" dirty="0" smtClean="0">
                <a:solidFill>
                  <a:prstClr val="black"/>
                </a:solidFill>
                <a:ea typeface="Arial Unicode MS" panose="020B0604020202020204" pitchFamily="34" charset="-128"/>
                <a:cs typeface="Times New Roman" panose="02020603050405020304" pitchFamily="18" charset="0"/>
              </a:rPr>
              <a:t>Development</a:t>
            </a:r>
            <a:r>
              <a:rPr lang="en-GB" sz="1400" b="1" dirty="0" smtClean="0">
                <a:solidFill>
                  <a:prstClr val="black"/>
                </a:solidFill>
                <a:ea typeface="Arial Unicode MS" panose="020B0604020202020204" pitchFamily="34" charset="-128"/>
                <a:cs typeface="Times New Roman" panose="02020603050405020304" pitchFamily="18" charset="0"/>
              </a:rPr>
              <a:t> continuum</a:t>
            </a:r>
            <a:endParaRPr lang="en-US" sz="1400" b="1" dirty="0">
              <a:solidFill>
                <a:prstClr val="black"/>
              </a:solidFill>
              <a:ea typeface="Arial Unicode MS" panose="020B0604020202020204" pitchFamily="34" charset="-128"/>
              <a:cs typeface="Times New Roman" panose="02020603050405020304" pitchFamily="18" charset="0"/>
            </a:endParaRPr>
          </a:p>
        </p:txBody>
      </p:sp>
      <p:cxnSp>
        <p:nvCxnSpPr>
          <p:cNvPr id="17" name="Gerade Verbindung mit Pfeil 11"/>
          <p:cNvCxnSpPr/>
          <p:nvPr/>
        </p:nvCxnSpPr>
        <p:spPr>
          <a:xfrm flipV="1">
            <a:off x="1324949" y="1818535"/>
            <a:ext cx="520" cy="75498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feld 2"/>
          <p:cNvSpPr txBox="1">
            <a:spLocks noChangeArrowheads="1"/>
          </p:cNvSpPr>
          <p:nvPr/>
        </p:nvSpPr>
        <p:spPr bwMode="auto">
          <a:xfrm>
            <a:off x="888909" y="1531477"/>
            <a:ext cx="863742" cy="373307"/>
          </a:xfrm>
          <a:prstGeom prst="rect">
            <a:avLst/>
          </a:prstGeom>
          <a:noFill/>
          <a:ln w="9525">
            <a:noFill/>
            <a:miter lim="800000"/>
            <a:headEnd/>
            <a:tailEnd/>
          </a:ln>
        </p:spPr>
        <p:txBody>
          <a:bodyPr rot="0" vert="horz" wrap="square" lIns="91440" tIns="45720" rIns="91440" bIns="45720" anchor="ctr" anchorCtr="0">
            <a:noAutofit/>
          </a:bodyPr>
          <a:lstStyle/>
          <a:p>
            <a:pPr algn="ctr" defTabSz="457200">
              <a:lnSpc>
                <a:spcPct val="115000"/>
              </a:lnSpc>
              <a:spcAft>
                <a:spcPts val="600"/>
              </a:spcAft>
            </a:pPr>
            <a:r>
              <a:rPr lang="en-GB" sz="1600" b="1" dirty="0">
                <a:solidFill>
                  <a:prstClr val="black"/>
                </a:solidFill>
                <a:ea typeface="Arial Unicode MS" panose="020B0604020202020204" pitchFamily="34" charset="-128"/>
                <a:cs typeface="Times New Roman" panose="02020603050405020304" pitchFamily="18" charset="0"/>
              </a:rPr>
              <a:t>Positive</a:t>
            </a:r>
            <a:r>
              <a:rPr lang="en-GB" sz="1600" dirty="0">
                <a:solidFill>
                  <a:prstClr val="black"/>
                </a:solidFill>
                <a:ea typeface="Arial Unicode MS" panose="020B0604020202020204" pitchFamily="34" charset="-128"/>
                <a:cs typeface="Times New Roman" panose="02020603050405020304" pitchFamily="18" charset="0"/>
              </a:rPr>
              <a:t> </a:t>
            </a:r>
            <a:endParaRPr lang="en-US" sz="1600" dirty="0">
              <a:solidFill>
                <a:prstClr val="black"/>
              </a:solidFill>
              <a:ea typeface="Arial Unicode MS" panose="020B0604020202020204" pitchFamily="34" charset="-128"/>
              <a:cs typeface="Times New Roman" panose="02020603050405020304" pitchFamily="18" charset="0"/>
            </a:endParaRPr>
          </a:p>
        </p:txBody>
      </p:sp>
      <p:sp>
        <p:nvSpPr>
          <p:cNvPr id="19" name="Textfeld 2"/>
          <p:cNvSpPr txBox="1">
            <a:spLocks noChangeArrowheads="1"/>
          </p:cNvSpPr>
          <p:nvPr/>
        </p:nvSpPr>
        <p:spPr bwMode="auto">
          <a:xfrm>
            <a:off x="776335" y="5135127"/>
            <a:ext cx="1097228" cy="375487"/>
          </a:xfrm>
          <a:prstGeom prst="rect">
            <a:avLst/>
          </a:prstGeom>
          <a:noFill/>
          <a:ln w="9525">
            <a:noFill/>
            <a:miter lim="800000"/>
            <a:headEnd/>
            <a:tailEnd/>
          </a:ln>
        </p:spPr>
        <p:txBody>
          <a:bodyPr rot="0" vert="horz" wrap="square" lIns="91440" tIns="45720" rIns="91440" bIns="45720" anchor="ctr" anchorCtr="0">
            <a:spAutoFit/>
          </a:bodyPr>
          <a:lstStyle/>
          <a:p>
            <a:pPr algn="ctr" defTabSz="457200">
              <a:lnSpc>
                <a:spcPct val="115000"/>
              </a:lnSpc>
              <a:spcAft>
                <a:spcPts val="600"/>
              </a:spcAft>
            </a:pPr>
            <a:r>
              <a:rPr lang="en-GB" sz="1600" b="1" dirty="0">
                <a:solidFill>
                  <a:prstClr val="black"/>
                </a:solidFill>
                <a:ea typeface="Arial Unicode MS" panose="020B0604020202020204" pitchFamily="34" charset="-128"/>
                <a:cs typeface="Times New Roman" panose="02020603050405020304" pitchFamily="18" charset="0"/>
              </a:rPr>
              <a:t>Negative </a:t>
            </a:r>
            <a:r>
              <a:rPr lang="en-GB" sz="1600" dirty="0">
                <a:solidFill>
                  <a:prstClr val="black"/>
                </a:solidFill>
                <a:ea typeface="Arial Unicode MS" panose="020B0604020202020204" pitchFamily="34" charset="-128"/>
                <a:cs typeface="Times New Roman" panose="02020603050405020304" pitchFamily="18" charset="0"/>
              </a:rPr>
              <a:t> </a:t>
            </a:r>
            <a:endParaRPr lang="en-US" sz="1600" dirty="0">
              <a:solidFill>
                <a:prstClr val="black"/>
              </a:solidFill>
              <a:ea typeface="Arial Unicode MS" panose="020B0604020202020204" pitchFamily="34" charset="-128"/>
              <a:cs typeface="Times New Roman" panose="02020603050405020304" pitchFamily="18" charset="0"/>
            </a:endParaRPr>
          </a:p>
        </p:txBody>
      </p:sp>
      <p:cxnSp>
        <p:nvCxnSpPr>
          <p:cNvPr id="20" name="Gerade Verbindung mit Pfeil 14"/>
          <p:cNvCxnSpPr/>
          <p:nvPr/>
        </p:nvCxnSpPr>
        <p:spPr>
          <a:xfrm flipV="1">
            <a:off x="1320780" y="4556822"/>
            <a:ext cx="4169" cy="57830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ight Triangle 2"/>
          <p:cNvSpPr/>
          <p:nvPr/>
        </p:nvSpPr>
        <p:spPr>
          <a:xfrm>
            <a:off x="5369389" y="2001964"/>
            <a:ext cx="1445610" cy="3121366"/>
          </a:xfrm>
          <a:prstGeom prst="rtTriangle">
            <a:avLst/>
          </a:prstGeom>
          <a:solidFill>
            <a:schemeClr val="accent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Textfeld 5"/>
          <p:cNvSpPr txBox="1"/>
          <p:nvPr/>
        </p:nvSpPr>
        <p:spPr>
          <a:xfrm>
            <a:off x="2094938" y="5650044"/>
            <a:ext cx="6505717" cy="461665"/>
          </a:xfrm>
          <a:prstGeom prst="rect">
            <a:avLst/>
          </a:prstGeom>
          <a:noFill/>
        </p:spPr>
        <p:txBody>
          <a:bodyPr wrap="square" rtlCol="0">
            <a:spAutoFit/>
          </a:bodyPr>
          <a:lstStyle/>
          <a:p>
            <a:pPr defTabSz="457200"/>
            <a:r>
              <a:rPr lang="de-DE" sz="1200" dirty="0" smtClean="0">
                <a:solidFill>
                  <a:prstClr val="black"/>
                </a:solidFill>
              </a:rPr>
              <a:t>Jamison </a:t>
            </a:r>
            <a:r>
              <a:rPr lang="en-US" sz="1200" dirty="0" smtClean="0">
                <a:solidFill>
                  <a:prstClr val="black"/>
                </a:solidFill>
              </a:rPr>
              <a:t>DT</a:t>
            </a:r>
            <a:r>
              <a:rPr lang="en-US" sz="1200" dirty="0">
                <a:solidFill>
                  <a:prstClr val="black"/>
                </a:solidFill>
              </a:rPr>
              <a:t>, </a:t>
            </a:r>
            <a:r>
              <a:rPr lang="en-US" sz="1200" dirty="0" err="1">
                <a:solidFill>
                  <a:prstClr val="black"/>
                </a:solidFill>
              </a:rPr>
              <a:t>Frenk</a:t>
            </a:r>
            <a:r>
              <a:rPr lang="en-US" sz="1200" dirty="0">
                <a:solidFill>
                  <a:prstClr val="black"/>
                </a:solidFill>
              </a:rPr>
              <a:t> J, </a:t>
            </a:r>
            <a:r>
              <a:rPr lang="en-US" sz="1200" dirty="0" err="1">
                <a:solidFill>
                  <a:prstClr val="black"/>
                </a:solidFill>
              </a:rPr>
              <a:t>Knaul</a:t>
            </a:r>
            <a:r>
              <a:rPr lang="en-US" sz="1200" dirty="0">
                <a:solidFill>
                  <a:prstClr val="black"/>
                </a:solidFill>
              </a:rPr>
              <a:t> F. International collective action in health: objectives, functions, and rationale. </a:t>
            </a:r>
            <a:r>
              <a:rPr lang="en-US" sz="1200" i="1" dirty="0">
                <a:solidFill>
                  <a:prstClr val="black"/>
                </a:solidFill>
              </a:rPr>
              <a:t>Lancet </a:t>
            </a:r>
            <a:r>
              <a:rPr lang="en-US" sz="1200" dirty="0">
                <a:solidFill>
                  <a:prstClr val="black"/>
                </a:solidFill>
              </a:rPr>
              <a:t>1998; 351:514–17</a:t>
            </a:r>
            <a:r>
              <a:rPr lang="en-US" sz="1200" dirty="0" smtClean="0">
                <a:solidFill>
                  <a:prstClr val="black"/>
                </a:solidFill>
              </a:rPr>
              <a:t>.</a:t>
            </a:r>
            <a:r>
              <a:rPr lang="de-DE" sz="1200" dirty="0" smtClean="0">
                <a:solidFill>
                  <a:prstClr val="black"/>
                </a:solidFill>
              </a:rPr>
              <a:t> </a:t>
            </a:r>
            <a:endParaRPr lang="de-DE" sz="1200" dirty="0">
              <a:solidFill>
                <a:prstClr val="black"/>
              </a:solidFill>
            </a:endParaRPr>
          </a:p>
        </p:txBody>
      </p:sp>
    </p:spTree>
    <p:extLst>
      <p:ext uri="{BB962C8B-B14F-4D97-AF65-F5344CB8AC3E}">
        <p14:creationId xmlns:p14="http://schemas.microsoft.com/office/powerpoint/2010/main" val="8851192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ChangeArrowheads="1"/>
          </p:cNvSpPr>
          <p:nvPr/>
        </p:nvSpPr>
        <p:spPr bwMode="auto">
          <a:xfrm>
            <a:off x="0" y="0"/>
            <a:ext cx="9144000" cy="785813"/>
          </a:xfrm>
          <a:prstGeom prst="rect">
            <a:avLst/>
          </a:prstGeom>
          <a:solidFill>
            <a:schemeClr val="accent1">
              <a:lumMod val="60000"/>
              <a:lumOff val="40000"/>
            </a:schemeClr>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sz="2900" b="1" dirty="0">
                <a:solidFill>
                  <a:prstClr val="white"/>
                </a:solidFill>
                <a:latin typeface="Calibri"/>
              </a:rPr>
              <a:t>Evolution of the DAH </a:t>
            </a:r>
            <a:r>
              <a:rPr lang="en-US" sz="2900" b="1" dirty="0" smtClean="0">
                <a:solidFill>
                  <a:prstClr val="white"/>
                </a:solidFill>
                <a:latin typeface="Calibri"/>
              </a:rPr>
              <a:t>framework</a:t>
            </a:r>
            <a:endParaRPr lang="en-US" altLang="en-US" sz="2900" b="1" dirty="0">
              <a:solidFill>
                <a:prstClr val="white"/>
              </a:solidFill>
              <a:latin typeface="Calibri"/>
            </a:endParaRPr>
          </a:p>
        </p:txBody>
      </p:sp>
      <p:sp>
        <p:nvSpPr>
          <p:cNvPr id="5" name="Foliennummernplatzhalter 4"/>
          <p:cNvSpPr>
            <a:spLocks noGrp="1"/>
          </p:cNvSpPr>
          <p:nvPr>
            <p:ph type="sldNum" sz="quarter" idx="4294967295"/>
          </p:nvPr>
        </p:nvSpPr>
        <p:spPr>
          <a:xfrm>
            <a:off x="8394192" y="6412056"/>
            <a:ext cx="384048" cy="365125"/>
          </a:xfrm>
          <a:prstGeom prst="rect">
            <a:avLst/>
          </a:prstGeom>
        </p:spPr>
        <p:txBody>
          <a:bodyPr/>
          <a:lstStyle/>
          <a:p>
            <a:fld id="{01052961-14CD-45D2-98DF-50022118EB18}" type="slidenum">
              <a:rPr lang="en-US" smtClean="0">
                <a:solidFill>
                  <a:srgbClr val="CEDEE4"/>
                </a:solidFill>
              </a:rPr>
              <a:pPr/>
              <a:t>33</a:t>
            </a:fld>
            <a:endParaRPr lang="en-US" dirty="0">
              <a:solidFill>
                <a:srgbClr val="CEDEE4"/>
              </a:solidFill>
            </a:endParaRPr>
          </a:p>
        </p:txBody>
      </p:sp>
      <p:graphicFrame>
        <p:nvGraphicFramePr>
          <p:cNvPr id="6" name="Diagramm 5"/>
          <p:cNvGraphicFramePr/>
          <p:nvPr>
            <p:extLst>
              <p:ext uri="{D42A27DB-BD31-4B8C-83A1-F6EECF244321}">
                <p14:modId xmlns:p14="http://schemas.microsoft.com/office/powerpoint/2010/main" val="2696384341"/>
              </p:ext>
            </p:extLst>
          </p:nvPr>
        </p:nvGraphicFramePr>
        <p:xfrm>
          <a:off x="621103" y="992038"/>
          <a:ext cx="7703388" cy="5547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6077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Policy-oriented</a:t>
            </a:r>
            <a:r>
              <a:rPr lang="de-DE" dirty="0" smtClean="0"/>
              <a:t> DAH framework </a:t>
            </a:r>
            <a:endParaRPr lang="de-DE" dirty="0"/>
          </a:p>
        </p:txBody>
      </p:sp>
      <p:sp>
        <p:nvSpPr>
          <p:cNvPr id="4" name="Foliennummernplatzhalter 3"/>
          <p:cNvSpPr>
            <a:spLocks noGrp="1"/>
          </p:cNvSpPr>
          <p:nvPr>
            <p:ph type="sldNum" sz="quarter" idx="12"/>
          </p:nvPr>
        </p:nvSpPr>
        <p:spPr/>
        <p:txBody>
          <a:bodyPr/>
          <a:lstStyle/>
          <a:p>
            <a:fld id="{598FCDFB-1B52-D040-B3BE-0917D439A3BA}" type="slidenum">
              <a:rPr lang="en-US" smtClean="0">
                <a:solidFill>
                  <a:prstClr val="black">
                    <a:tint val="75000"/>
                  </a:prstClr>
                </a:solidFill>
              </a:rPr>
              <a:pPr/>
              <a:t>34</a:t>
            </a:fld>
            <a:endParaRPr lang="en-US">
              <a:solidFill>
                <a:prstClr val="black">
                  <a:tint val="75000"/>
                </a:prstClr>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535090147"/>
              </p:ext>
            </p:extLst>
          </p:nvPr>
        </p:nvGraphicFramePr>
        <p:xfrm>
          <a:off x="316991" y="1055074"/>
          <a:ext cx="8497826" cy="4910328"/>
        </p:xfrm>
        <a:graphic>
          <a:graphicData uri="http://schemas.openxmlformats.org/drawingml/2006/table">
            <a:tbl>
              <a:tblPr firstRow="1" bandRow="1">
                <a:tableStyleId>{5C22544A-7EE6-4342-B048-85BDC9FD1C3A}</a:tableStyleId>
              </a:tblPr>
              <a:tblGrid>
                <a:gridCol w="1888406"/>
                <a:gridCol w="1888406"/>
                <a:gridCol w="2360507"/>
                <a:gridCol w="2360507"/>
              </a:tblGrid>
              <a:tr h="385894">
                <a:tc>
                  <a:txBody>
                    <a:bodyPr/>
                    <a:lstStyle/>
                    <a:p>
                      <a:pPr algn="ctr"/>
                      <a:r>
                        <a:rPr lang="en-US" b="1" dirty="0" smtClean="0"/>
                        <a:t>Function</a:t>
                      </a:r>
                      <a:endParaRPr lang="en-US" b="1" dirty="0"/>
                    </a:p>
                  </a:txBody>
                  <a:tcPr/>
                </a:tc>
                <a:tc>
                  <a:txBody>
                    <a:bodyPr/>
                    <a:lstStyle/>
                    <a:p>
                      <a:pPr algn="ctr"/>
                      <a:r>
                        <a:rPr lang="en-US" b="1" dirty="0" smtClean="0"/>
                        <a:t>Type of DAH</a:t>
                      </a:r>
                      <a:endParaRPr lang="en-US" b="1" dirty="0"/>
                    </a:p>
                  </a:txBody>
                  <a:tcPr/>
                </a:tc>
                <a:tc>
                  <a:txBody>
                    <a:bodyPr/>
                    <a:lstStyle/>
                    <a:p>
                      <a:pPr algn="ctr"/>
                      <a:r>
                        <a:rPr lang="en-US" b="1" dirty="0" smtClean="0"/>
                        <a:t>Definition</a:t>
                      </a:r>
                      <a:endParaRPr lang="en-US" b="1" dirty="0"/>
                    </a:p>
                  </a:txBody>
                  <a:tcPr/>
                </a:tc>
                <a:tc>
                  <a:txBody>
                    <a:bodyPr/>
                    <a:lstStyle/>
                    <a:p>
                      <a:pPr algn="ctr"/>
                      <a:r>
                        <a:rPr lang="de-DE" b="1" dirty="0" smtClean="0"/>
                        <a:t>Example</a:t>
                      </a:r>
                      <a:endParaRPr lang="en-US" b="1" dirty="0"/>
                    </a:p>
                  </a:txBody>
                  <a:tcPr/>
                </a:tc>
              </a:tr>
              <a:tr h="1366706">
                <a:tc rowSpan="2">
                  <a:txBody>
                    <a:bodyPr/>
                    <a:lstStyle/>
                    <a:p>
                      <a:r>
                        <a:rPr lang="en-US" b="1" dirty="0" smtClean="0"/>
                        <a:t>Core functions: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GPGs, cross-border</a:t>
                      </a:r>
                      <a:r>
                        <a:rPr lang="en-US" sz="1800" baseline="0" dirty="0" smtClean="0">
                          <a:effectLst/>
                        </a:rPr>
                        <a:t> externalities, leadership</a:t>
                      </a:r>
                      <a:endParaRPr lang="en-US" sz="1800" kern="1200" dirty="0" smtClean="0">
                        <a:solidFill>
                          <a:schemeClr val="dk1"/>
                        </a:solidFill>
                        <a:effectLst/>
                        <a:latin typeface="+mn-lt"/>
                        <a:ea typeface="MS Mincho"/>
                        <a:cs typeface="Times New Roman"/>
                      </a:endParaRPr>
                    </a:p>
                    <a:p>
                      <a:endParaRPr lang="en-US" b="1" dirty="0"/>
                    </a:p>
                  </a:txBody>
                  <a:tcPr>
                    <a:solidFill>
                      <a:schemeClr val="accent1">
                        <a:lumMod val="20000"/>
                        <a:lumOff val="80000"/>
                      </a:schemeClr>
                    </a:solidFill>
                  </a:tcPr>
                </a:tc>
                <a:tc>
                  <a:txBody>
                    <a:bodyPr/>
                    <a:lstStyle/>
                    <a:p>
                      <a:r>
                        <a:rPr lang="en-US" b="1" dirty="0" smtClean="0"/>
                        <a:t>Global</a:t>
                      </a:r>
                      <a:endParaRPr lang="en-US" b="1" dirty="0"/>
                    </a:p>
                  </a:txBody>
                  <a:tcPr>
                    <a:solidFill>
                      <a:schemeClr val="accent1">
                        <a:lumMod val="20000"/>
                        <a:lumOff val="80000"/>
                      </a:schemeClr>
                    </a:solidFill>
                  </a:tcPr>
                </a:tc>
                <a:tc>
                  <a:txBody>
                    <a:bodyPr/>
                    <a:lstStyle/>
                    <a:p>
                      <a:pPr marL="0" marR="0">
                        <a:lnSpc>
                          <a:spcPct val="115000"/>
                        </a:lnSpc>
                        <a:spcBef>
                          <a:spcPts val="0"/>
                        </a:spcBef>
                        <a:spcAft>
                          <a:spcPts val="0"/>
                        </a:spcAft>
                      </a:pPr>
                      <a:r>
                        <a:rPr lang="en-US" sz="1600" dirty="0" smtClean="0">
                          <a:effectLst/>
                        </a:rPr>
                        <a:t>Funding</a:t>
                      </a:r>
                      <a:r>
                        <a:rPr lang="en-US" sz="1600" baseline="0" dirty="0" smtClean="0">
                          <a:effectLst/>
                        </a:rPr>
                        <a:t> </a:t>
                      </a:r>
                      <a:r>
                        <a:rPr lang="en-US" sz="1600" dirty="0" smtClean="0">
                          <a:effectLst/>
                        </a:rPr>
                        <a:t>to </a:t>
                      </a:r>
                      <a:r>
                        <a:rPr lang="en-US" sz="1600" dirty="0">
                          <a:effectLst/>
                        </a:rPr>
                        <a:t>address </a:t>
                      </a:r>
                      <a:r>
                        <a:rPr lang="en-US" sz="1600" dirty="0" smtClean="0">
                          <a:effectLst/>
                        </a:rPr>
                        <a:t>global issues </a:t>
                      </a:r>
                      <a:endParaRPr lang="en-US" sz="1600" dirty="0">
                        <a:effectLst/>
                        <a:latin typeface="+mj-lt"/>
                        <a:ea typeface="MS Mincho"/>
                        <a:cs typeface="Times New Roman"/>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600" dirty="0">
                          <a:effectLst/>
                        </a:rPr>
                        <a:t>R&amp;D of new health tools</a:t>
                      </a:r>
                      <a:endParaRPr lang="en-US" sz="1600" dirty="0">
                        <a:effectLst/>
                        <a:latin typeface="+mj-lt"/>
                        <a:ea typeface="MS Mincho"/>
                        <a:cs typeface="Times New Roman"/>
                      </a:endParaRPr>
                    </a:p>
                  </a:txBody>
                  <a:tcPr marL="68580" marR="68580" marT="0" marB="0">
                    <a:solidFill>
                      <a:schemeClr val="accent1">
                        <a:lumMod val="20000"/>
                        <a:lumOff val="80000"/>
                      </a:schemeClr>
                    </a:solidFill>
                  </a:tcPr>
                </a:tc>
              </a:tr>
              <a:tr h="666064">
                <a:tc vMerge="1">
                  <a:txBody>
                    <a:bodyPr/>
                    <a:lstStyle/>
                    <a:p>
                      <a:pPr marL="0" lvl="0" indent="0">
                        <a:buFont typeface="Arial" panose="020B0604020202020204" pitchFamily="34" charset="0"/>
                        <a:buNone/>
                      </a:pPr>
                      <a:endParaRPr lang="en-US" sz="1800" b="1" kern="1200" dirty="0">
                        <a:solidFill>
                          <a:schemeClr val="dk1"/>
                        </a:solidFill>
                        <a:effectLst/>
                        <a:latin typeface="+mn-lt"/>
                        <a:ea typeface="+mn-ea"/>
                        <a:cs typeface="+mn-cs"/>
                      </a:endParaRPr>
                    </a:p>
                  </a:txBody>
                  <a:tcPr/>
                </a:tc>
                <a:tc>
                  <a:txBody>
                    <a:bodyPr/>
                    <a:lstStyle/>
                    <a:p>
                      <a:pPr marL="0" lvl="0" indent="0">
                        <a:buFont typeface="Arial" panose="020B0604020202020204" pitchFamily="34" charset="0"/>
                        <a:buNone/>
                      </a:pPr>
                      <a:r>
                        <a:rPr lang="en-US" sz="1800" b="1" kern="1200" dirty="0" smtClean="0">
                          <a:solidFill>
                            <a:schemeClr val="dk1"/>
                          </a:solidFill>
                          <a:effectLst/>
                          <a:latin typeface="+mn-lt"/>
                          <a:ea typeface="+mn-ea"/>
                          <a:cs typeface="+mn-cs"/>
                        </a:rPr>
                        <a:t>Local plus</a:t>
                      </a:r>
                      <a:endParaRPr lang="en-US" sz="1800" b="1" kern="1200" dirty="0">
                        <a:solidFill>
                          <a:schemeClr val="dk1"/>
                        </a:solidFill>
                        <a:effectLst/>
                        <a:latin typeface="+mn-lt"/>
                        <a:ea typeface="+mn-ea"/>
                        <a:cs typeface="+mn-cs"/>
                      </a:endParaRPr>
                    </a:p>
                  </a:txBody>
                  <a:tcPr>
                    <a:solidFill>
                      <a:schemeClr val="accent1">
                        <a:lumMod val="20000"/>
                        <a:lumOff val="80000"/>
                      </a:schemeClr>
                    </a:solidFill>
                  </a:tcPr>
                </a:tc>
                <a:tc>
                  <a:txBody>
                    <a:bodyPr/>
                    <a:lstStyle/>
                    <a:p>
                      <a:pPr marL="0" marR="0" lvl="0">
                        <a:lnSpc>
                          <a:spcPct val="115000"/>
                        </a:lnSpc>
                        <a:spcBef>
                          <a:spcPts val="0"/>
                        </a:spcBef>
                        <a:spcAft>
                          <a:spcPts val="0"/>
                        </a:spcAft>
                      </a:pPr>
                      <a:r>
                        <a:rPr lang="en-GB" sz="1600" dirty="0" smtClean="0">
                          <a:effectLst/>
                        </a:rPr>
                        <a:t>Funding to a LIC/MIC </a:t>
                      </a:r>
                      <a:r>
                        <a:rPr lang="en-US" sz="1600" noProof="0" dirty="0" smtClean="0"/>
                        <a:t>for core functions disbursed at</a:t>
                      </a:r>
                      <a:r>
                        <a:rPr lang="en-US" sz="1600" baseline="0" noProof="0" dirty="0" smtClean="0"/>
                        <a:t> country level</a:t>
                      </a:r>
                      <a:endParaRPr lang="en-US" sz="1600" dirty="0">
                        <a:effectLst/>
                        <a:latin typeface="+mj-lt"/>
                        <a:ea typeface="MS Mincho"/>
                        <a:cs typeface="Times New Roman"/>
                      </a:endParaRPr>
                    </a:p>
                  </a:txBody>
                  <a:tcPr marL="68580" marR="68580" marT="0" marB="0">
                    <a:solidFill>
                      <a:schemeClr val="accent1">
                        <a:lumMod val="20000"/>
                        <a:lumOff val="80000"/>
                      </a:schemeClr>
                    </a:solidFill>
                  </a:tcPr>
                </a:tc>
                <a:tc>
                  <a:txBody>
                    <a:bodyPr/>
                    <a:lstStyle/>
                    <a:p>
                      <a:pPr marL="0" marR="0" lvl="0">
                        <a:lnSpc>
                          <a:spcPct val="115000"/>
                        </a:lnSpc>
                        <a:spcBef>
                          <a:spcPts val="0"/>
                        </a:spcBef>
                        <a:spcAft>
                          <a:spcPts val="0"/>
                        </a:spcAft>
                      </a:pPr>
                      <a:r>
                        <a:rPr lang="en-GB" sz="1600" dirty="0">
                          <a:effectLst/>
                        </a:rPr>
                        <a:t>DAH to a country to support regional malaria elimination</a:t>
                      </a:r>
                      <a:endParaRPr lang="en-US" sz="1600" dirty="0">
                        <a:effectLst/>
                        <a:latin typeface="+mj-lt"/>
                        <a:ea typeface="MS Mincho"/>
                        <a:cs typeface="Times New Roman"/>
                      </a:endParaRPr>
                    </a:p>
                  </a:txBody>
                  <a:tcPr marL="68580" marR="68580" marT="0" marB="0">
                    <a:solidFill>
                      <a:schemeClr val="accent1">
                        <a:lumMod val="20000"/>
                        <a:lumOff val="80000"/>
                      </a:schemeClr>
                    </a:solidFill>
                  </a:tcPr>
                </a:tc>
              </a:tr>
              <a:tr h="666064">
                <a:tc rowSpan="2">
                  <a:txBody>
                    <a:bodyPr/>
                    <a:lstStyle/>
                    <a:p>
                      <a:r>
                        <a:rPr lang="en-US" b="1" dirty="0" smtClean="0"/>
                        <a:t>Country-specific support  </a:t>
                      </a:r>
                      <a:endParaRPr lang="en-US" b="1" dirty="0"/>
                    </a:p>
                  </a:txBody>
                  <a:tcPr>
                    <a:solidFill>
                      <a:schemeClr val="tx2">
                        <a:lumMod val="20000"/>
                        <a:lumOff val="80000"/>
                      </a:schemeClr>
                    </a:solidFill>
                  </a:tcPr>
                </a:tc>
                <a:tc>
                  <a:txBody>
                    <a:bodyPr/>
                    <a:lstStyle/>
                    <a:p>
                      <a:r>
                        <a:rPr lang="en-US" sz="1800" b="1" kern="1200" dirty="0" smtClean="0">
                          <a:solidFill>
                            <a:schemeClr val="dk1"/>
                          </a:solidFill>
                          <a:effectLst/>
                          <a:latin typeface="+mn-lt"/>
                          <a:ea typeface="+mn-ea"/>
                          <a:cs typeface="+mn-cs"/>
                        </a:rPr>
                        <a:t>Local</a:t>
                      </a:r>
                      <a:endParaRPr lang="en-US" b="1" dirty="0"/>
                    </a:p>
                  </a:txBody>
                  <a:tcPr>
                    <a:solidFill>
                      <a:schemeClr val="tx2">
                        <a:lumMod val="20000"/>
                        <a:lumOff val="80000"/>
                      </a:schemeClr>
                    </a:solidFill>
                  </a:tcPr>
                </a:tc>
                <a:tc>
                  <a:txBody>
                    <a:bodyPr/>
                    <a:lstStyle/>
                    <a:p>
                      <a:pPr marL="0" marR="0">
                        <a:lnSpc>
                          <a:spcPct val="115000"/>
                        </a:lnSpc>
                        <a:spcBef>
                          <a:spcPts val="0"/>
                        </a:spcBef>
                        <a:spcAft>
                          <a:spcPts val="0"/>
                        </a:spcAft>
                      </a:pPr>
                      <a:r>
                        <a:rPr lang="en-US" sz="1600" dirty="0">
                          <a:effectLst/>
                        </a:rPr>
                        <a:t>Fungible aid to </a:t>
                      </a:r>
                      <a:r>
                        <a:rPr lang="en-US" sz="1600" dirty="0" smtClean="0">
                          <a:effectLst/>
                        </a:rPr>
                        <a:t>a</a:t>
                      </a:r>
                      <a:r>
                        <a:rPr lang="en-US" sz="1600" baseline="0" dirty="0" smtClean="0">
                          <a:effectLst/>
                        </a:rPr>
                        <a:t> LIC/MIC</a:t>
                      </a:r>
                      <a:r>
                        <a:rPr lang="en-US" sz="1600" dirty="0" smtClean="0">
                          <a:effectLst/>
                        </a:rPr>
                        <a:t> that </a:t>
                      </a:r>
                      <a:r>
                        <a:rPr lang="en-US" sz="1600" dirty="0">
                          <a:effectLst/>
                        </a:rPr>
                        <a:t>could be easily replaced with domestic </a:t>
                      </a:r>
                      <a:r>
                        <a:rPr lang="en-US" sz="1600" dirty="0" smtClean="0">
                          <a:effectLst/>
                        </a:rPr>
                        <a:t>financing </a:t>
                      </a:r>
                      <a:r>
                        <a:rPr lang="en-US" sz="1600" dirty="0">
                          <a:effectLst/>
                        </a:rPr>
                        <a:t>as countries get richer </a:t>
                      </a:r>
                      <a:endParaRPr lang="en-US" sz="1600" dirty="0">
                        <a:effectLst/>
                        <a:latin typeface="+mj-lt"/>
                        <a:ea typeface="MS Mincho"/>
                        <a:cs typeface="Times New Roman"/>
                      </a:endParaRPr>
                    </a:p>
                  </a:txBody>
                  <a:tcPr marL="68580" marR="68580" marT="0" marB="0">
                    <a:solidFill>
                      <a:schemeClr val="tx2">
                        <a:lumMod val="20000"/>
                        <a:lumOff val="80000"/>
                      </a:schemeClr>
                    </a:solidFill>
                  </a:tcPr>
                </a:tc>
                <a:tc>
                  <a:txBody>
                    <a:bodyPr/>
                    <a:lstStyle/>
                    <a:p>
                      <a:pPr marL="0" marR="0">
                        <a:lnSpc>
                          <a:spcPct val="115000"/>
                        </a:lnSpc>
                        <a:spcBef>
                          <a:spcPts val="0"/>
                        </a:spcBef>
                        <a:spcAft>
                          <a:spcPts val="0"/>
                        </a:spcAft>
                      </a:pPr>
                      <a:r>
                        <a:rPr lang="en-US" sz="1600" dirty="0">
                          <a:effectLst/>
                        </a:rPr>
                        <a:t>DAH to support the purchase of health commodities </a:t>
                      </a:r>
                      <a:r>
                        <a:rPr lang="en-US" sz="1600" dirty="0" smtClean="0">
                          <a:effectLst/>
                        </a:rPr>
                        <a:t>or </a:t>
                      </a:r>
                      <a:r>
                        <a:rPr lang="en-US" sz="1600" dirty="0">
                          <a:effectLst/>
                        </a:rPr>
                        <a:t>to pay health workers to deliver </a:t>
                      </a:r>
                      <a:r>
                        <a:rPr lang="en-US" sz="1600" dirty="0" smtClean="0">
                          <a:effectLst/>
                        </a:rPr>
                        <a:t>MNCH services</a:t>
                      </a:r>
                      <a:endParaRPr lang="en-US" sz="1600" dirty="0">
                        <a:effectLst/>
                        <a:latin typeface="+mj-lt"/>
                        <a:ea typeface="MS Mincho"/>
                        <a:cs typeface="Times New Roman"/>
                      </a:endParaRPr>
                    </a:p>
                  </a:txBody>
                  <a:tcPr marL="68580" marR="68580" marT="0" marB="0">
                    <a:solidFill>
                      <a:schemeClr val="tx2">
                        <a:lumMod val="20000"/>
                        <a:lumOff val="80000"/>
                      </a:schemeClr>
                    </a:solidFill>
                  </a:tcPr>
                </a:tc>
              </a:tr>
              <a:tr h="865704">
                <a:tc vMerge="1">
                  <a:txBody>
                    <a:bodyPr/>
                    <a:lstStyle/>
                    <a:p>
                      <a:endParaRPr lang="en-US" sz="16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smtClean="0">
                          <a:solidFill>
                            <a:schemeClr val="dk1"/>
                          </a:solidFill>
                          <a:effectLst/>
                          <a:latin typeface="+mn-lt"/>
                          <a:ea typeface="+mn-ea"/>
                          <a:cs typeface="+mn-cs"/>
                        </a:rPr>
                        <a:t>Special Local Support (SLS</a:t>
                      </a:r>
                      <a:r>
                        <a:rPr lang="en-US" sz="1800" kern="1200" dirty="0" smtClean="0">
                          <a:solidFill>
                            <a:schemeClr val="dk1"/>
                          </a:solidFill>
                          <a:effectLst/>
                          <a:latin typeface="+mn-lt"/>
                          <a:ea typeface="+mn-ea"/>
                          <a:cs typeface="+mn-cs"/>
                        </a:rPr>
                        <a:t>)</a:t>
                      </a:r>
                      <a:endParaRPr lang="en-US" sz="1800" b="1" dirty="0" smtClean="0"/>
                    </a:p>
                    <a:p>
                      <a:pPr algn="l"/>
                      <a:endParaRPr lang="en-US" sz="1800" b="1" kern="1200" dirty="0">
                        <a:solidFill>
                          <a:schemeClr val="dk1"/>
                        </a:solidFill>
                        <a:effectLst/>
                        <a:latin typeface="+mn-lt"/>
                        <a:ea typeface="+mn-ea"/>
                        <a:cs typeface="+mn-cs"/>
                      </a:endParaRPr>
                    </a:p>
                  </a:txBody>
                  <a:tcPr>
                    <a:solidFill>
                      <a:schemeClr val="tx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600" kern="1200" dirty="0" smtClean="0">
                          <a:effectLst/>
                        </a:rPr>
                        <a:t>Funding for vulnerable groups and politically problematic services</a:t>
                      </a:r>
                      <a:endParaRPr lang="de-DE" sz="1600" kern="1200" dirty="0" smtClean="0">
                        <a:solidFill>
                          <a:schemeClr val="tx1"/>
                        </a:solidFill>
                        <a:effectLst/>
                        <a:latin typeface="+mn-lt"/>
                        <a:ea typeface="MS Mincho"/>
                        <a:cs typeface="Times New Roman"/>
                      </a:endParaRPr>
                    </a:p>
                  </a:txBody>
                  <a:tcPr marL="68580" marR="68580" marT="0" marB="0">
                    <a:solidFill>
                      <a:schemeClr val="tx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600" kern="1200" dirty="0" smtClean="0">
                          <a:effectLst/>
                        </a:rPr>
                        <a:t>DAH for displaced persons; DAH for family planning</a:t>
                      </a:r>
                      <a:endParaRPr lang="de-DE" sz="1600" kern="1200" dirty="0" smtClean="0">
                        <a:solidFill>
                          <a:schemeClr val="tx1"/>
                        </a:solidFill>
                        <a:effectLst/>
                        <a:latin typeface="+mn-lt"/>
                        <a:ea typeface="MS Mincho"/>
                        <a:cs typeface="Times New Roman"/>
                      </a:endParaRPr>
                    </a:p>
                  </a:txBody>
                  <a:tcPr marL="68580" marR="68580" marT="0" marB="0">
                    <a:solidFill>
                      <a:schemeClr val="tx2">
                        <a:lumMod val="20000"/>
                        <a:lumOff val="80000"/>
                      </a:schemeClr>
                    </a:solidFill>
                  </a:tcPr>
                </a:tc>
              </a:tr>
            </a:tbl>
          </a:graphicData>
        </a:graphic>
      </p:graphicFrame>
    </p:spTree>
    <p:extLst>
      <p:ext uri="{BB962C8B-B14F-4D97-AF65-F5344CB8AC3E}">
        <p14:creationId xmlns:p14="http://schemas.microsoft.com/office/powerpoint/2010/main" val="1087220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42147873"/>
              </p:ext>
            </p:extLst>
          </p:nvPr>
        </p:nvGraphicFramePr>
        <p:xfrm>
          <a:off x="471274" y="1908312"/>
          <a:ext cx="8335617" cy="4370568"/>
        </p:xfrm>
        <a:graphic>
          <a:graphicData uri="http://schemas.openxmlformats.org/drawingml/2006/table">
            <a:tbl>
              <a:tblPr firstRow="1" bandRow="1">
                <a:tableStyleId>{2D5ABB26-0587-4C30-8999-92F81FD0307C}</a:tableStyleId>
              </a:tblPr>
              <a:tblGrid>
                <a:gridCol w="2675980"/>
                <a:gridCol w="1733136"/>
                <a:gridCol w="3926501"/>
              </a:tblGrid>
              <a:tr h="16524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noProof="0" dirty="0" smtClean="0"/>
                        <a:t>Estimates funding for global functions disbursed at</a:t>
                      </a:r>
                      <a:r>
                        <a:rPr lang="en-US" sz="2000" baseline="0" noProof="0" dirty="0" smtClean="0"/>
                        <a:t> country level (‘local plus’)</a:t>
                      </a:r>
                      <a:endParaRPr lang="en-US" sz="200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noProof="0" dirty="0" smtClean="0"/>
                    </a:p>
                  </a:txBody>
                  <a:tcPr/>
                </a:tc>
                <a:tc>
                  <a:txBody>
                    <a:bodyPr/>
                    <a:lstStyle/>
                    <a:p>
                      <a:pPr algn="l"/>
                      <a:endParaRPr lang="en-US" sz="2000" noProof="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noProof="0" dirty="0" smtClean="0"/>
                        <a:t>Provides a more</a:t>
                      </a:r>
                      <a:r>
                        <a:rPr lang="en-US" sz="2000" baseline="0" noProof="0" dirty="0" smtClean="0"/>
                        <a:t> accurate and comprehensive picture: there is </a:t>
                      </a:r>
                      <a:r>
                        <a:rPr lang="en-US" sz="2000" noProof="0" dirty="0" smtClean="0"/>
                        <a:t>more funding for global functions than previously estimated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noProof="0" dirty="0" smtClean="0"/>
                    </a:p>
                  </a:txBody>
                  <a:tcPr/>
                </a:tc>
              </a:tr>
              <a:tr h="16751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noProof="0" dirty="0" smtClean="0"/>
                        <a:t>Assesses funding for vulnerable populations and FP (Special</a:t>
                      </a:r>
                      <a:r>
                        <a:rPr lang="en-US" sz="2000" baseline="0" noProof="0" dirty="0" smtClean="0"/>
                        <a:t> Local Support)</a:t>
                      </a:r>
                      <a:endParaRPr lang="en-US" sz="2000" noProof="0" dirty="0"/>
                    </a:p>
                  </a:txBody>
                  <a:tcPr/>
                </a:tc>
                <a:tc>
                  <a:txBody>
                    <a:bodyPr/>
                    <a:lstStyle/>
                    <a:p>
                      <a:pPr algn="l"/>
                      <a:endParaRPr lang="en-US" sz="2000" noProof="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noProof="0" dirty="0" smtClean="0"/>
                        <a:t>Contributes to the debate on graduating countries and enables targeted policy guidance</a:t>
                      </a:r>
                      <a:endParaRPr lang="en-US" sz="2000" noProof="0" dirty="0" smtClean="0"/>
                    </a:p>
                    <a:p>
                      <a:pPr algn="l"/>
                      <a:endParaRPr lang="en-US" sz="2000" noProof="0" dirty="0"/>
                    </a:p>
                  </a:txBody>
                  <a:tcPr/>
                </a:tc>
              </a:tr>
              <a:tr h="10429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noProof="0" dirty="0" smtClean="0"/>
                        <a:t>Analyzes domestic R&amp;D spending</a:t>
                      </a:r>
                    </a:p>
                    <a:p>
                      <a:pPr algn="l"/>
                      <a:endParaRPr lang="en-US" sz="2000" noProof="0" dirty="0"/>
                    </a:p>
                  </a:txBody>
                  <a:tcPr/>
                </a:tc>
                <a:tc>
                  <a:txBody>
                    <a:bodyPr/>
                    <a:lstStyle/>
                    <a:p>
                      <a:pPr algn="l"/>
                      <a:endParaRPr lang="en-US" sz="2000" noProof="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noProof="0" dirty="0" smtClean="0"/>
                        <a:t>Better depicts overall</a:t>
                      </a:r>
                      <a:r>
                        <a:rPr lang="en-US" sz="2000" baseline="0" noProof="0" dirty="0" smtClean="0"/>
                        <a:t> donor support for global health</a:t>
                      </a:r>
                      <a:endParaRPr lang="en-US" sz="2000" noProof="0" dirty="0" smtClean="0"/>
                    </a:p>
                  </a:txBody>
                  <a:tcPr/>
                </a:tc>
              </a:tr>
            </a:tbl>
          </a:graphicData>
        </a:graphic>
      </p:graphicFrame>
      <p:sp>
        <p:nvSpPr>
          <p:cNvPr id="2" name="Title 1"/>
          <p:cNvSpPr>
            <a:spLocks noGrp="1"/>
          </p:cNvSpPr>
          <p:nvPr>
            <p:ph type="title"/>
          </p:nvPr>
        </p:nvSpPr>
        <p:spPr>
          <a:solidFill>
            <a:schemeClr val="accent1">
              <a:lumMod val="60000"/>
              <a:lumOff val="40000"/>
            </a:schemeClr>
          </a:solidFill>
        </p:spPr>
        <p:txBody>
          <a:bodyPr>
            <a:noAutofit/>
          </a:bodyPr>
          <a:lstStyle/>
          <a:p>
            <a:r>
              <a:rPr lang="en-US" sz="2900" dirty="0" smtClean="0"/>
              <a:t>Added value of policy-oriented DAH framework</a:t>
            </a:r>
            <a:endParaRPr lang="en-US" sz="2900" dirty="0"/>
          </a:p>
        </p:txBody>
      </p:sp>
      <p:sp>
        <p:nvSpPr>
          <p:cNvPr id="3" name="Text Placeholder 2"/>
          <p:cNvSpPr>
            <a:spLocks noGrp="1"/>
          </p:cNvSpPr>
          <p:nvPr>
            <p:ph type="body" idx="1"/>
          </p:nvPr>
        </p:nvSpPr>
        <p:spPr>
          <a:xfrm>
            <a:off x="494187" y="1126803"/>
            <a:ext cx="4040188" cy="639762"/>
          </a:xfrm>
        </p:spPr>
        <p:txBody>
          <a:bodyPr/>
          <a:lstStyle/>
          <a:p>
            <a:r>
              <a:rPr lang="de-DE" dirty="0" smtClean="0"/>
              <a:t>Type of assessment</a:t>
            </a:r>
            <a:endParaRPr lang="en-US" dirty="0"/>
          </a:p>
        </p:txBody>
      </p:sp>
      <p:sp>
        <p:nvSpPr>
          <p:cNvPr id="5" name="Text Placeholder 4"/>
          <p:cNvSpPr>
            <a:spLocks noGrp="1"/>
          </p:cNvSpPr>
          <p:nvPr>
            <p:ph type="body" sz="quarter" idx="3"/>
          </p:nvPr>
        </p:nvSpPr>
        <p:spPr>
          <a:xfrm>
            <a:off x="4777546" y="1126283"/>
            <a:ext cx="4041775" cy="639762"/>
          </a:xfrm>
        </p:spPr>
        <p:txBody>
          <a:bodyPr/>
          <a:lstStyle/>
          <a:p>
            <a:r>
              <a:rPr lang="de-DE" dirty="0" smtClean="0"/>
              <a:t>Added Value</a:t>
            </a:r>
            <a:endParaRPr lang="en-US" dirty="0"/>
          </a:p>
        </p:txBody>
      </p:sp>
      <p:sp>
        <p:nvSpPr>
          <p:cNvPr id="7" name="Slide Number Placeholder 6"/>
          <p:cNvSpPr>
            <a:spLocks noGrp="1"/>
          </p:cNvSpPr>
          <p:nvPr>
            <p:ph type="sldNum" sz="quarter" idx="12"/>
          </p:nvPr>
        </p:nvSpPr>
        <p:spPr/>
        <p:txBody>
          <a:bodyPr/>
          <a:lstStyle/>
          <a:p>
            <a:fld id="{598FCDFB-1B52-D040-B3BE-0917D439A3BA}" type="slidenum">
              <a:rPr lang="en-US" smtClean="0">
                <a:solidFill>
                  <a:prstClr val="black">
                    <a:tint val="75000"/>
                  </a:prstClr>
                </a:solidFill>
              </a:rPr>
              <a:pPr/>
              <a:t>35</a:t>
            </a:fld>
            <a:endParaRPr lang="en-US">
              <a:solidFill>
                <a:prstClr val="black">
                  <a:tint val="75000"/>
                </a:prstClr>
              </a:solidFill>
            </a:endParaRPr>
          </a:p>
        </p:txBody>
      </p:sp>
      <p:sp>
        <p:nvSpPr>
          <p:cNvPr id="9" name="Content Placeholder 3"/>
          <p:cNvSpPr txBox="1">
            <a:spLocks/>
          </p:cNvSpPr>
          <p:nvPr/>
        </p:nvSpPr>
        <p:spPr>
          <a:xfrm>
            <a:off x="5049897" y="1680416"/>
            <a:ext cx="4040188" cy="46563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endParaRPr lang="en-US" dirty="0">
              <a:solidFill>
                <a:prstClr val="black"/>
              </a:solidFill>
            </a:endParaRPr>
          </a:p>
        </p:txBody>
      </p:sp>
      <p:sp>
        <p:nvSpPr>
          <p:cNvPr id="10" name="Right Arrow 9"/>
          <p:cNvSpPr/>
          <p:nvPr/>
        </p:nvSpPr>
        <p:spPr>
          <a:xfrm>
            <a:off x="3479026" y="2063978"/>
            <a:ext cx="1160059" cy="4913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Right Arrow 10"/>
          <p:cNvSpPr/>
          <p:nvPr/>
        </p:nvSpPr>
        <p:spPr>
          <a:xfrm>
            <a:off x="3479025" y="3675661"/>
            <a:ext cx="1160059" cy="4913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 name="Right Arrow 11"/>
          <p:cNvSpPr/>
          <p:nvPr/>
        </p:nvSpPr>
        <p:spPr>
          <a:xfrm>
            <a:off x="3479024" y="5218237"/>
            <a:ext cx="1160059" cy="4913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8922704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3354884678"/>
              </p:ext>
            </p:extLst>
          </p:nvPr>
        </p:nvGraphicFramePr>
        <p:xfrm>
          <a:off x="2118" y="1192"/>
          <a:ext cx="2116" cy="1190"/>
        </p:xfrm>
        <a:graphic>
          <a:graphicData uri="http://schemas.openxmlformats.org/presentationml/2006/ole">
            <mc:AlternateContent xmlns:mc="http://schemas.openxmlformats.org/markup-compatibility/2006">
              <mc:Choice xmlns:v="urn:schemas-microsoft-com:vml" Requires="v">
                <p:oleObj spid="_x0000_s412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2118" y="1192"/>
                        <a:ext cx="2116" cy="1190"/>
                      </a:xfrm>
                      <a:prstGeom prst="rect">
                        <a:avLst/>
                      </a:prstGeom>
                    </p:spPr>
                  </p:pic>
                </p:oleObj>
              </mc:Fallback>
            </mc:AlternateContent>
          </a:graphicData>
        </a:graphic>
      </p:graphicFrame>
      <p:sp>
        <p:nvSpPr>
          <p:cNvPr id="2" name="Title 1"/>
          <p:cNvSpPr>
            <a:spLocks noGrp="1"/>
          </p:cNvSpPr>
          <p:nvPr>
            <p:ph type="title"/>
          </p:nvPr>
        </p:nvSpPr>
        <p:spPr>
          <a:solidFill>
            <a:schemeClr val="accent1">
              <a:lumMod val="60000"/>
              <a:lumOff val="40000"/>
            </a:schemeClr>
          </a:solidFill>
        </p:spPr>
        <p:txBody>
          <a:bodyPr>
            <a:normAutofit/>
          </a:bodyPr>
          <a:lstStyle/>
          <a:p>
            <a:r>
              <a:rPr lang="en-US" sz="2900" dirty="0" smtClean="0"/>
              <a:t>Methodological approach</a:t>
            </a:r>
            <a:endParaRPr lang="en-US" sz="2900" dirty="0"/>
          </a:p>
        </p:txBody>
      </p:sp>
      <p:sp>
        <p:nvSpPr>
          <p:cNvPr id="6" name="Content Placeholder 2"/>
          <p:cNvSpPr>
            <a:spLocks noGrp="1"/>
          </p:cNvSpPr>
          <p:nvPr>
            <p:ph sz="half" idx="1"/>
          </p:nvPr>
        </p:nvSpPr>
        <p:spPr>
          <a:xfrm>
            <a:off x="457200" y="1090671"/>
            <a:ext cx="3872429" cy="4947820"/>
          </a:xfrm>
          <a:solidFill>
            <a:schemeClr val="bg1">
              <a:lumMod val="95000"/>
            </a:schemeClr>
          </a:solidFill>
        </p:spPr>
        <p:txBody>
          <a:bodyPr>
            <a:noAutofit/>
          </a:bodyPr>
          <a:lstStyle/>
          <a:p>
            <a:pPr marL="57150" indent="0">
              <a:spcBef>
                <a:spcPts val="0"/>
              </a:spcBef>
              <a:spcAft>
                <a:spcPts val="600"/>
              </a:spcAft>
              <a:buNone/>
            </a:pPr>
            <a:r>
              <a:rPr lang="en-US" sz="2000" b="1" u="sng" dirty="0" smtClean="0"/>
              <a:t>What’s Included:</a:t>
            </a:r>
          </a:p>
          <a:p>
            <a:pPr>
              <a:spcBef>
                <a:spcPts val="0"/>
              </a:spcBef>
              <a:spcAft>
                <a:spcPts val="600"/>
              </a:spcAft>
              <a:buFont typeface="Wingdings" panose="05000000000000000000" pitchFamily="2" charset="2"/>
              <a:buChar char="§"/>
            </a:pPr>
            <a:r>
              <a:rPr lang="en-US" sz="1800" b="1" dirty="0" smtClean="0"/>
              <a:t>Bilateral </a:t>
            </a:r>
            <a:r>
              <a:rPr lang="en-US" sz="1800" dirty="0"/>
              <a:t>health </a:t>
            </a:r>
            <a:r>
              <a:rPr lang="en-US" sz="1800" dirty="0" smtClean="0"/>
              <a:t>ODA for 8 donors based on OECD-DAC’s CRS</a:t>
            </a:r>
          </a:p>
          <a:p>
            <a:pPr>
              <a:spcBef>
                <a:spcPts val="0"/>
              </a:spcBef>
              <a:spcAft>
                <a:spcPts val="600"/>
              </a:spcAft>
              <a:buFont typeface="Wingdings" panose="05000000000000000000" pitchFamily="2" charset="2"/>
              <a:buChar char="§"/>
            </a:pPr>
            <a:r>
              <a:rPr lang="en-US" sz="1800" b="1" dirty="0" smtClean="0"/>
              <a:t>2013 disbursements </a:t>
            </a:r>
          </a:p>
          <a:p>
            <a:pPr>
              <a:spcBef>
                <a:spcPts val="0"/>
              </a:spcBef>
              <a:spcAft>
                <a:spcPts val="600"/>
              </a:spcAft>
              <a:buFont typeface="Wingdings" panose="05000000000000000000" pitchFamily="2" charset="2"/>
              <a:buChar char="§"/>
            </a:pPr>
            <a:r>
              <a:rPr lang="en-US" sz="1800" dirty="0" smtClean="0"/>
              <a:t>Funding differentiation at both:</a:t>
            </a:r>
          </a:p>
          <a:p>
            <a:pPr lvl="1">
              <a:spcBef>
                <a:spcPts val="0"/>
              </a:spcBef>
              <a:buFont typeface="Wingdings" panose="05000000000000000000" pitchFamily="2" charset="2"/>
              <a:buChar char="§"/>
            </a:pPr>
            <a:r>
              <a:rPr lang="en-US" sz="1800" b="1" dirty="0"/>
              <a:t>G</a:t>
            </a:r>
            <a:r>
              <a:rPr lang="en-US" sz="1800" b="1" dirty="0" smtClean="0"/>
              <a:t>lobal level </a:t>
            </a:r>
            <a:r>
              <a:rPr lang="en-US" sz="1800" dirty="0" smtClean="0"/>
              <a:t>(bilateral unspecified)</a:t>
            </a:r>
          </a:p>
          <a:p>
            <a:pPr lvl="1">
              <a:spcBef>
                <a:spcPts val="0"/>
              </a:spcBef>
              <a:buFont typeface="Wingdings" panose="05000000000000000000" pitchFamily="2" charset="2"/>
              <a:buChar char="§"/>
            </a:pPr>
            <a:r>
              <a:rPr lang="en-US" sz="1800" b="1" dirty="0"/>
              <a:t>C</a:t>
            </a:r>
            <a:r>
              <a:rPr lang="en-US" sz="1800" b="1" dirty="0" smtClean="0"/>
              <a:t>ountry and regional levels </a:t>
            </a:r>
          </a:p>
          <a:p>
            <a:pPr>
              <a:spcBef>
                <a:spcPts val="600"/>
              </a:spcBef>
              <a:spcAft>
                <a:spcPts val="600"/>
              </a:spcAft>
              <a:buFont typeface="Wingdings" panose="05000000000000000000" pitchFamily="2" charset="2"/>
              <a:buChar char="§"/>
            </a:pPr>
            <a:r>
              <a:rPr lang="en-US" sz="1800" dirty="0" smtClean="0"/>
              <a:t>90% of bilateral DAH for each donor assessed</a:t>
            </a:r>
          </a:p>
          <a:p>
            <a:pPr>
              <a:spcBef>
                <a:spcPts val="600"/>
              </a:spcBef>
              <a:spcAft>
                <a:spcPts val="600"/>
              </a:spcAft>
              <a:buFont typeface="Wingdings" panose="05000000000000000000" pitchFamily="2" charset="2"/>
              <a:buChar char="§"/>
            </a:pPr>
            <a:r>
              <a:rPr lang="en-US" sz="1800" b="1" dirty="0" smtClean="0"/>
              <a:t>Multilateral funding</a:t>
            </a:r>
            <a:endParaRPr lang="en-US" sz="1800" dirty="0"/>
          </a:p>
          <a:p>
            <a:pPr>
              <a:spcBef>
                <a:spcPts val="600"/>
              </a:spcBef>
              <a:spcAft>
                <a:spcPts val="600"/>
              </a:spcAft>
              <a:buFont typeface="Wingdings" panose="05000000000000000000" pitchFamily="2" charset="2"/>
              <a:buChar char="§"/>
            </a:pPr>
            <a:r>
              <a:rPr lang="en-US" sz="1800" dirty="0" smtClean="0"/>
              <a:t>Assessment of donor </a:t>
            </a:r>
            <a:r>
              <a:rPr lang="en-US" sz="1800" dirty="0"/>
              <a:t>funding for </a:t>
            </a:r>
            <a:r>
              <a:rPr lang="en-US" sz="1800" b="1" dirty="0"/>
              <a:t>health R&amp;D </a:t>
            </a:r>
            <a:r>
              <a:rPr lang="en-US" sz="1800" dirty="0"/>
              <a:t>more </a:t>
            </a:r>
            <a:r>
              <a:rPr lang="en-US" sz="1800" dirty="0" smtClean="0"/>
              <a:t>broadly (domestic R&amp;D funds)</a:t>
            </a:r>
          </a:p>
          <a:p>
            <a:pPr marL="57150" indent="0">
              <a:spcBef>
                <a:spcPts val="0"/>
              </a:spcBef>
              <a:spcAft>
                <a:spcPts val="600"/>
              </a:spcAft>
              <a:buNone/>
            </a:pPr>
            <a:endParaRPr lang="en-US" sz="1800" b="1" dirty="0" smtClean="0"/>
          </a:p>
        </p:txBody>
      </p:sp>
      <p:sp>
        <p:nvSpPr>
          <p:cNvPr id="5" name="Content Placeholder 4"/>
          <p:cNvSpPr>
            <a:spLocks noGrp="1"/>
          </p:cNvSpPr>
          <p:nvPr>
            <p:ph sz="half" idx="2"/>
          </p:nvPr>
        </p:nvSpPr>
        <p:spPr>
          <a:xfrm>
            <a:off x="4759286" y="1090670"/>
            <a:ext cx="3927513" cy="4947821"/>
          </a:xfrm>
          <a:solidFill>
            <a:schemeClr val="bg1">
              <a:lumMod val="95000"/>
            </a:schemeClr>
          </a:solidFill>
        </p:spPr>
        <p:txBody>
          <a:bodyPr>
            <a:normAutofit/>
          </a:bodyPr>
          <a:lstStyle/>
          <a:p>
            <a:pPr marL="57150" indent="0">
              <a:spcBef>
                <a:spcPts val="0"/>
              </a:spcBef>
              <a:spcAft>
                <a:spcPts val="600"/>
              </a:spcAft>
              <a:buNone/>
            </a:pPr>
            <a:r>
              <a:rPr lang="en-US" sz="2000" b="1" u="sng" dirty="0"/>
              <a:t>Coding </a:t>
            </a:r>
            <a:r>
              <a:rPr lang="en-US" sz="2000" b="1" u="sng" dirty="0" smtClean="0"/>
              <a:t>Process</a:t>
            </a:r>
            <a:r>
              <a:rPr lang="en-US" sz="2000" b="1" u="sng" dirty="0"/>
              <a:t>:</a:t>
            </a:r>
          </a:p>
          <a:p>
            <a:pPr>
              <a:spcBef>
                <a:spcPts val="0"/>
              </a:spcBef>
              <a:spcAft>
                <a:spcPts val="600"/>
              </a:spcAft>
              <a:buFont typeface="Wingdings" panose="05000000000000000000" pitchFamily="2" charset="2"/>
              <a:buChar char="§"/>
            </a:pPr>
            <a:r>
              <a:rPr lang="en-US" sz="1800" dirty="0"/>
              <a:t>Guided by a </a:t>
            </a:r>
            <a:r>
              <a:rPr lang="en-US" sz="1800" b="1" dirty="0"/>
              <a:t>codebook</a:t>
            </a:r>
            <a:r>
              <a:rPr lang="en-US" sz="1800" dirty="0"/>
              <a:t>, and thus </a:t>
            </a:r>
            <a:r>
              <a:rPr lang="en-US" sz="1800" b="1" dirty="0"/>
              <a:t>replicable </a:t>
            </a:r>
          </a:p>
          <a:p>
            <a:pPr>
              <a:spcBef>
                <a:spcPts val="0"/>
              </a:spcBef>
              <a:spcAft>
                <a:spcPts val="600"/>
              </a:spcAft>
              <a:buFont typeface="Wingdings" panose="05000000000000000000" pitchFamily="2" charset="2"/>
              <a:buChar char="§"/>
            </a:pPr>
            <a:r>
              <a:rPr lang="de-DE" sz="1800" b="1" dirty="0" smtClean="0"/>
              <a:t>Iterative </a:t>
            </a:r>
            <a:r>
              <a:rPr lang="en-US" sz="1800" b="1" dirty="0" smtClean="0"/>
              <a:t>process</a:t>
            </a:r>
            <a:r>
              <a:rPr lang="de-DE" sz="1800" b="1" dirty="0" smtClean="0"/>
              <a:t>:</a:t>
            </a:r>
            <a:endParaRPr lang="en-US" sz="1800" b="1" dirty="0"/>
          </a:p>
          <a:p>
            <a:pPr lvl="1">
              <a:spcBef>
                <a:spcPts val="0"/>
              </a:spcBef>
              <a:spcAft>
                <a:spcPts val="600"/>
              </a:spcAft>
              <a:buFont typeface="Wingdings" panose="05000000000000000000" pitchFamily="2" charset="2"/>
              <a:buChar char="§"/>
            </a:pPr>
            <a:r>
              <a:rPr lang="en-US" sz="1800" dirty="0"/>
              <a:t>Reviewed </a:t>
            </a:r>
            <a:r>
              <a:rPr lang="en-US" sz="1800" dirty="0" smtClean="0"/>
              <a:t>CRS project </a:t>
            </a:r>
            <a:r>
              <a:rPr lang="en-US" sz="1800" dirty="0"/>
              <a:t>descriptions </a:t>
            </a:r>
            <a:r>
              <a:rPr lang="en-US" sz="1800" dirty="0" smtClean="0"/>
              <a:t>and </a:t>
            </a:r>
            <a:r>
              <a:rPr lang="en-US" sz="1800" dirty="0"/>
              <a:t>manually coded projects according to </a:t>
            </a:r>
            <a:r>
              <a:rPr lang="en-US" sz="1800" dirty="0" smtClean="0"/>
              <a:t>(sub-)functions</a:t>
            </a:r>
            <a:endParaRPr lang="en-US" sz="1800" dirty="0"/>
          </a:p>
          <a:p>
            <a:pPr lvl="1">
              <a:spcBef>
                <a:spcPts val="0"/>
              </a:spcBef>
              <a:spcAft>
                <a:spcPts val="600"/>
              </a:spcAft>
              <a:buFont typeface="Wingdings" panose="05000000000000000000" pitchFamily="2" charset="2"/>
              <a:buChar char="§"/>
            </a:pPr>
            <a:r>
              <a:rPr lang="en-US" sz="1800" dirty="0"/>
              <a:t>Conducted internet research when further information was needed</a:t>
            </a:r>
          </a:p>
          <a:p>
            <a:pPr>
              <a:spcBef>
                <a:spcPts val="0"/>
              </a:spcBef>
              <a:spcAft>
                <a:spcPts val="600"/>
              </a:spcAft>
              <a:buFont typeface="Wingdings" panose="05000000000000000000" pitchFamily="2" charset="2"/>
              <a:buChar char="§"/>
            </a:pPr>
            <a:r>
              <a:rPr lang="en-US" sz="1800" dirty="0"/>
              <a:t>For funding channeled through </a:t>
            </a:r>
            <a:r>
              <a:rPr lang="en-US" sz="1800" b="1" dirty="0" smtClean="0"/>
              <a:t>multilaterals</a:t>
            </a:r>
            <a:r>
              <a:rPr lang="en-US" sz="1800" dirty="0"/>
              <a:t>, developed a breakdown for each organization and applied across all </a:t>
            </a:r>
            <a:r>
              <a:rPr lang="en-US" sz="1800" dirty="0" smtClean="0"/>
              <a:t>donors</a:t>
            </a:r>
            <a:endParaRPr lang="en-US" sz="1800" dirty="0"/>
          </a:p>
        </p:txBody>
      </p:sp>
      <p:sp>
        <p:nvSpPr>
          <p:cNvPr id="4" name="Foliennummernplatzhalter 3"/>
          <p:cNvSpPr>
            <a:spLocks noGrp="1"/>
          </p:cNvSpPr>
          <p:nvPr>
            <p:ph type="sldNum" sz="quarter" idx="12"/>
          </p:nvPr>
        </p:nvSpPr>
        <p:spPr/>
        <p:txBody>
          <a:bodyPr/>
          <a:lstStyle/>
          <a:p>
            <a:fld id="{598FCDFB-1B52-D040-B3BE-0917D439A3BA}"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2055429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 y="0"/>
            <a:ext cx="9144000" cy="741872"/>
          </a:xfrm>
        </p:spPr>
        <p:txBody>
          <a:bodyPr>
            <a:noAutofit/>
          </a:bodyPr>
          <a:lstStyle/>
          <a:p>
            <a:pPr lvl="0"/>
            <a:r>
              <a:rPr lang="en-US" dirty="0" smtClean="0"/>
              <a:t/>
            </a:r>
            <a:br>
              <a:rPr lang="en-US" dirty="0" smtClean="0"/>
            </a:br>
            <a:r>
              <a:rPr lang="en-US" dirty="0" smtClean="0"/>
              <a:t>Assessed sub-functions</a:t>
            </a:r>
            <a:r>
              <a:rPr lang="en-US" dirty="0"/>
              <a:t/>
            </a:r>
            <a:br>
              <a:rPr lang="en-US" dirty="0"/>
            </a:b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2044022"/>
              </p:ext>
            </p:extLst>
          </p:nvPr>
        </p:nvGraphicFramePr>
        <p:xfrm>
          <a:off x="457200" y="914400"/>
          <a:ext cx="8382000" cy="5257388"/>
        </p:xfrm>
        <a:graphic>
          <a:graphicData uri="http://schemas.openxmlformats.org/drawingml/2006/table">
            <a:tbl>
              <a:tblPr firstRow="1" bandRow="1">
                <a:tableStyleId>{5C22544A-7EE6-4342-B048-85BDC9FD1C3A}</a:tableStyleId>
              </a:tblPr>
              <a:tblGrid>
                <a:gridCol w="3725333"/>
                <a:gridCol w="4656667"/>
              </a:tblGrid>
              <a:tr h="469557">
                <a:tc>
                  <a:txBody>
                    <a:bodyPr/>
                    <a:lstStyle/>
                    <a:p>
                      <a:pPr algn="ctr"/>
                      <a:r>
                        <a:rPr lang="en-US" b="1" dirty="0" smtClean="0"/>
                        <a:t>Function</a:t>
                      </a:r>
                      <a:endParaRPr lang="en-US" b="1" dirty="0"/>
                    </a:p>
                  </a:txBody>
                  <a:tcPr/>
                </a:tc>
                <a:tc>
                  <a:txBody>
                    <a:bodyPr/>
                    <a:lstStyle/>
                    <a:p>
                      <a:pPr algn="ctr"/>
                      <a:r>
                        <a:rPr lang="en-US" b="1" dirty="0" smtClean="0"/>
                        <a:t>Sub-functions</a:t>
                      </a:r>
                      <a:endParaRPr lang="en-US" b="1" dirty="0"/>
                    </a:p>
                  </a:txBody>
                  <a:tcPr/>
                </a:tc>
              </a:tr>
              <a:tr h="852616">
                <a:tc>
                  <a:txBody>
                    <a:bodyPr/>
                    <a:lstStyle/>
                    <a:p>
                      <a:r>
                        <a:rPr lang="en-US" sz="1600" b="0" dirty="0" smtClean="0"/>
                        <a:t>Providing</a:t>
                      </a:r>
                      <a:r>
                        <a:rPr lang="en-US" sz="1600" b="0" baseline="0" dirty="0" smtClean="0"/>
                        <a:t> global public goods</a:t>
                      </a:r>
                      <a:endParaRPr lang="en-US" sz="1600" b="1" dirty="0"/>
                    </a:p>
                  </a:txBody>
                  <a:tcPr/>
                </a:tc>
                <a:tc>
                  <a:txBody>
                    <a:bodyPr/>
                    <a:lstStyle/>
                    <a:p>
                      <a:pPr marL="285750" indent="-285750">
                        <a:buFont typeface="Arial" panose="020B0604020202020204" pitchFamily="34" charset="0"/>
                        <a:buChar char="•"/>
                      </a:pPr>
                      <a:r>
                        <a:rPr lang="en-US" sz="1600" dirty="0" smtClean="0"/>
                        <a:t>R&amp;D</a:t>
                      </a:r>
                      <a:r>
                        <a:rPr lang="en-US" sz="1600" baseline="0" dirty="0" smtClean="0"/>
                        <a:t> for health tools</a:t>
                      </a: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Development/harmonization</a:t>
                      </a:r>
                      <a:r>
                        <a:rPr lang="en-US" sz="1600" kern="1200" baseline="0" dirty="0" smtClean="0">
                          <a:solidFill>
                            <a:schemeClr val="dk1"/>
                          </a:solidFill>
                          <a:effectLst/>
                          <a:latin typeface="+mn-lt"/>
                          <a:ea typeface="+mn-ea"/>
                          <a:cs typeface="+mn-cs"/>
                        </a:rPr>
                        <a:t> of int. health regulations</a:t>
                      </a:r>
                      <a:endParaRPr lang="en-US" sz="16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Knowledge generation and sharing</a:t>
                      </a: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Intellectual property </a:t>
                      </a: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Market shaping</a:t>
                      </a:r>
                      <a:r>
                        <a:rPr lang="en-US" sz="1600" kern="1200" baseline="0" dirty="0" smtClean="0">
                          <a:solidFill>
                            <a:schemeClr val="dk1"/>
                          </a:solidFill>
                          <a:effectLst/>
                          <a:latin typeface="+mn-lt"/>
                          <a:ea typeface="+mn-ea"/>
                          <a:cs typeface="+mn-cs"/>
                        </a:rPr>
                        <a:t> activities</a:t>
                      </a:r>
                      <a:endParaRPr lang="en-US" sz="1600" dirty="0"/>
                    </a:p>
                  </a:txBody>
                  <a:tcPr/>
                </a:tc>
              </a:tr>
              <a:tr h="666064">
                <a:tc>
                  <a:txBody>
                    <a:bodyPr/>
                    <a:lstStyle/>
                    <a:p>
                      <a:r>
                        <a:rPr lang="en-US" sz="1600" kern="1200" dirty="0" smtClean="0">
                          <a:solidFill>
                            <a:schemeClr val="dk1"/>
                          </a:solidFill>
                          <a:effectLst/>
                          <a:latin typeface="+mn-lt"/>
                          <a:ea typeface="+mn-ea"/>
                          <a:cs typeface="+mn-cs"/>
                        </a:rPr>
                        <a:t>Controlling cross-border externalities </a:t>
                      </a:r>
                      <a:endParaRPr lang="en-US" sz="16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effectLst/>
                          <a:latin typeface="+mn-lt"/>
                          <a:ea typeface="+mn-ea"/>
                          <a:cs typeface="+mn-cs"/>
                        </a:rPr>
                        <a:t>Outbreak preparedness and response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effectLst/>
                          <a:latin typeface="+mn-lt"/>
                          <a:ea typeface="+mn-ea"/>
                          <a:cs typeface="+mn-cs"/>
                        </a:rPr>
                        <a:t>Responses to antimicrobial resistance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effectLst/>
                          <a:latin typeface="+mn-lt"/>
                          <a:ea typeface="+mn-ea"/>
                          <a:cs typeface="+mn-cs"/>
                        </a:rPr>
                        <a:t>Responses to marketing of unhealthful products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effectLst/>
                          <a:latin typeface="+mn-lt"/>
                          <a:ea typeface="+mn-ea"/>
                          <a:cs typeface="+mn-cs"/>
                        </a:rPr>
                        <a:t>Control of cross border disease movement</a:t>
                      </a:r>
                    </a:p>
                  </a:txBody>
                  <a:tcPr/>
                </a:tc>
              </a:tr>
              <a:tr h="612071">
                <a:tc>
                  <a:txBody>
                    <a:bodyPr/>
                    <a:lstStyle/>
                    <a:p>
                      <a:r>
                        <a:rPr lang="en-US" sz="1600" kern="1200" dirty="0" smtClean="0">
                          <a:solidFill>
                            <a:schemeClr val="dk1"/>
                          </a:solidFill>
                          <a:effectLst/>
                          <a:latin typeface="+mn-lt"/>
                          <a:ea typeface="+mn-ea"/>
                          <a:cs typeface="+mn-cs"/>
                        </a:rPr>
                        <a:t>Providing leadership and stewardship </a:t>
                      </a:r>
                      <a:endParaRPr lang="en-US" sz="1600" b="1" dirty="0"/>
                    </a:p>
                  </a:txBody>
                  <a:tcPr/>
                </a:tc>
                <a:tc>
                  <a:txBody>
                    <a:bodyPr/>
                    <a:lstStyle/>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Health advocacy and priority setting</a:t>
                      </a: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Promotion of aid effectiveness  and accountability </a:t>
                      </a:r>
                    </a:p>
                  </a:txBody>
                  <a:tcPr/>
                </a:tc>
              </a:tr>
              <a:tr h="666064">
                <a:tc>
                  <a:txBody>
                    <a:bodyPr/>
                    <a:lstStyle/>
                    <a:p>
                      <a:r>
                        <a:rPr lang="en-US" sz="1600" kern="1200" dirty="0" smtClean="0">
                          <a:solidFill>
                            <a:schemeClr val="dk1"/>
                          </a:solidFill>
                          <a:effectLst/>
                          <a:latin typeface="+mn-lt"/>
                          <a:ea typeface="+mn-ea"/>
                          <a:cs typeface="+mn-cs"/>
                        </a:rPr>
                        <a:t>Country-specific</a:t>
                      </a:r>
                      <a:r>
                        <a:rPr lang="en-US" sz="1600" kern="1200" baseline="0" dirty="0" smtClean="0">
                          <a:solidFill>
                            <a:schemeClr val="dk1"/>
                          </a:solidFill>
                          <a:effectLst/>
                          <a:latin typeface="+mn-lt"/>
                          <a:ea typeface="+mn-ea"/>
                          <a:cs typeface="+mn-cs"/>
                        </a:rPr>
                        <a:t> support incl. SLS</a:t>
                      </a:r>
                      <a:endParaRPr lang="en-US" sz="1600" b="1" dirty="0"/>
                    </a:p>
                  </a:txBody>
                  <a:tcPr/>
                </a:tc>
                <a:tc>
                  <a:txBody>
                    <a:bodyPr/>
                    <a:lstStyle/>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Convergence support (general)</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effectLst/>
                          <a:latin typeface="+mn-lt"/>
                          <a:ea typeface="+mn-ea"/>
                          <a:cs typeface="+mn-cs"/>
                        </a:rPr>
                        <a:t>Cross-cutting HSS and pooled funding</a:t>
                      </a: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NCDs and injuries</a:t>
                      </a:r>
                    </a:p>
                    <a:p>
                      <a:pPr marL="0" indent="0">
                        <a:buFont typeface="Arial" panose="020B0604020202020204" pitchFamily="34" charset="0"/>
                        <a:buNone/>
                      </a:pPr>
                      <a:r>
                        <a:rPr lang="en-US" sz="1600" kern="1200" dirty="0" smtClean="0">
                          <a:solidFill>
                            <a:schemeClr val="dk1"/>
                          </a:solidFill>
                          <a:effectLst/>
                          <a:latin typeface="+mn-lt"/>
                          <a:ea typeface="+mn-ea"/>
                          <a:cs typeface="+mn-cs"/>
                        </a:rPr>
                        <a:t>SLS:</a:t>
                      </a: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Family planning and abortion services</a:t>
                      </a: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Support for vulnerable subpopulations </a:t>
                      </a:r>
                    </a:p>
                  </a:txBody>
                  <a:tcPr/>
                </a:tc>
              </a:tr>
            </a:tbl>
          </a:graphicData>
        </a:graphic>
      </p:graphicFrame>
    </p:spTree>
    <p:extLst>
      <p:ext uri="{BB962C8B-B14F-4D97-AF65-F5344CB8AC3E}">
        <p14:creationId xmlns:p14="http://schemas.microsoft.com/office/powerpoint/2010/main" val="1739198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413982631"/>
              </p:ext>
            </p:extLst>
          </p:nvPr>
        </p:nvGraphicFramePr>
        <p:xfrm>
          <a:off x="2118" y="1192"/>
          <a:ext cx="2116" cy="1190"/>
        </p:xfrm>
        <a:graphic>
          <a:graphicData uri="http://schemas.openxmlformats.org/presentationml/2006/ole">
            <mc:AlternateContent xmlns:mc="http://schemas.openxmlformats.org/markup-compatibility/2006">
              <mc:Choice xmlns:v="urn:schemas-microsoft-com:vml" Requires="v">
                <p:oleObj spid="_x0000_s514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2118" y="1192"/>
                        <a:ext cx="2116" cy="1190"/>
                      </a:xfrm>
                      <a:prstGeom prst="rect">
                        <a:avLst/>
                      </a:prstGeom>
                    </p:spPr>
                  </p:pic>
                </p:oleObj>
              </mc:Fallback>
            </mc:AlternateContent>
          </a:graphicData>
        </a:graphic>
      </p:graphicFrame>
      <p:sp>
        <p:nvSpPr>
          <p:cNvPr id="2" name="Title 1"/>
          <p:cNvSpPr>
            <a:spLocks noGrp="1"/>
          </p:cNvSpPr>
          <p:nvPr>
            <p:ph type="title"/>
          </p:nvPr>
        </p:nvSpPr>
        <p:spPr>
          <a:xfrm>
            <a:off x="0" y="-4761"/>
            <a:ext cx="9144000" cy="826396"/>
          </a:xfrm>
        </p:spPr>
        <p:txBody>
          <a:bodyPr>
            <a:normAutofit/>
          </a:bodyPr>
          <a:lstStyle/>
          <a:p>
            <a:r>
              <a:rPr lang="en-US" dirty="0" smtClean="0"/>
              <a:t>Our DAH analysis targets eight major donors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45765829"/>
              </p:ext>
            </p:extLst>
          </p:nvPr>
        </p:nvGraphicFramePr>
        <p:xfrm>
          <a:off x="318483" y="1286056"/>
          <a:ext cx="5650996" cy="4001938"/>
        </p:xfrm>
        <a:graphic>
          <a:graphicData uri="http://schemas.openxmlformats.org/drawingml/2006/table">
            <a:tbl>
              <a:tblPr firstRow="1" bandRow="1">
                <a:tableStyleId>{9D7B26C5-4107-4FEC-AEDC-1716B250A1EF}</a:tableStyleId>
              </a:tblPr>
              <a:tblGrid>
                <a:gridCol w="5650996"/>
              </a:tblGrid>
              <a:tr h="481055">
                <a:tc>
                  <a:txBody>
                    <a:bodyPr/>
                    <a:lstStyle/>
                    <a:p>
                      <a:pPr algn="ctr" rtl="0" fontAlgn="b"/>
                      <a:r>
                        <a:rPr lang="en-US" sz="1800" b="1" i="0" u="none" strike="noStrike" dirty="0">
                          <a:solidFill>
                            <a:srgbClr val="000000"/>
                          </a:solidFill>
                          <a:effectLst/>
                          <a:latin typeface="+mj-lt"/>
                        </a:rPr>
                        <a:t>Australia</a:t>
                      </a:r>
                    </a:p>
                  </a:txBody>
                  <a:tcPr marL="12700" marR="1270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1055">
                <a:tc>
                  <a:txBody>
                    <a:bodyPr/>
                    <a:lstStyle/>
                    <a:p>
                      <a:pPr algn="ctr" rtl="0" fontAlgn="b"/>
                      <a:r>
                        <a:rPr lang="en-US" sz="1800" b="1" i="0" u="none" strike="noStrike" dirty="0">
                          <a:solidFill>
                            <a:srgbClr val="000000"/>
                          </a:solidFill>
                          <a:effectLst/>
                          <a:latin typeface="+mj-lt"/>
                        </a:rPr>
                        <a:t>France</a:t>
                      </a:r>
                    </a:p>
                  </a:txBody>
                  <a:tcPr marL="12700" marR="1270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1055">
                <a:tc>
                  <a:txBody>
                    <a:bodyPr/>
                    <a:lstStyle/>
                    <a:p>
                      <a:pPr algn="ctr" rtl="0" fontAlgn="b"/>
                      <a:r>
                        <a:rPr lang="en-US" sz="1800" b="1" i="0" u="none" strike="noStrike" dirty="0">
                          <a:solidFill>
                            <a:srgbClr val="000000"/>
                          </a:solidFill>
                          <a:effectLst/>
                          <a:latin typeface="+mj-lt"/>
                        </a:rPr>
                        <a:t>Germany</a:t>
                      </a:r>
                    </a:p>
                  </a:txBody>
                  <a:tcPr marL="12700" marR="1270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105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j-lt"/>
                        </a:rPr>
                        <a:t>Netherlands</a:t>
                      </a:r>
                      <a:endParaRPr lang="en-US" sz="1800" b="1" i="0" u="none" strike="noStrike" dirty="0">
                        <a:solidFill>
                          <a:srgbClr val="000000"/>
                        </a:solidFill>
                        <a:effectLst/>
                        <a:latin typeface="+mj-lt"/>
                      </a:endParaRPr>
                    </a:p>
                  </a:txBody>
                  <a:tcPr marL="12700" marR="1270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0231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j-lt"/>
                        </a:rPr>
                        <a:t>Norway</a:t>
                      </a:r>
                      <a:endParaRPr lang="en-US" sz="1800" b="1" i="0" u="none" strike="noStrike" dirty="0">
                        <a:solidFill>
                          <a:srgbClr val="000000"/>
                        </a:solidFill>
                        <a:effectLst/>
                        <a:latin typeface="+mj-lt"/>
                      </a:endParaRPr>
                    </a:p>
                  </a:txBody>
                  <a:tcPr marL="12700" marR="1270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105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800" b="1" i="0" u="none" strike="noStrike" kern="1200" dirty="0" smtClean="0">
                          <a:solidFill>
                            <a:srgbClr val="000000"/>
                          </a:solidFill>
                          <a:effectLst/>
                          <a:latin typeface="+mn-lt"/>
                          <a:ea typeface="+mn-ea"/>
                          <a:cs typeface="+mn-cs"/>
                        </a:rPr>
                        <a:t>Sweden</a:t>
                      </a:r>
                      <a:endParaRPr lang="en-US" sz="1800" b="1" i="0" u="none" strike="noStrike" dirty="0">
                        <a:solidFill>
                          <a:srgbClr val="000000"/>
                        </a:solidFill>
                        <a:effectLst/>
                        <a:latin typeface="+mj-lt"/>
                      </a:endParaRPr>
                    </a:p>
                  </a:txBody>
                  <a:tcPr marL="12700" marR="1270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3293">
                <a:tc>
                  <a:txBody>
                    <a:bodyPr/>
                    <a:lstStyle/>
                    <a:p>
                      <a:pPr algn="ctr" rtl="0" fontAlgn="b"/>
                      <a:r>
                        <a:rPr lang="en-US" sz="1800" b="1" i="0" u="none" strike="noStrike" dirty="0" smtClean="0">
                          <a:solidFill>
                            <a:srgbClr val="000000"/>
                          </a:solidFill>
                          <a:effectLst/>
                          <a:latin typeface="+mj-lt"/>
                        </a:rPr>
                        <a:t>UK</a:t>
                      </a:r>
                      <a:endParaRPr lang="en-US" sz="1800" b="1" i="0" u="none" strike="noStrike" dirty="0">
                        <a:solidFill>
                          <a:srgbClr val="000000"/>
                        </a:solidFill>
                        <a:effectLst/>
                        <a:latin typeface="+mj-lt"/>
                      </a:endParaRPr>
                    </a:p>
                  </a:txBody>
                  <a:tcPr marL="12700" marR="1270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1055">
                <a:tc>
                  <a:txBody>
                    <a:bodyPr/>
                    <a:lstStyle/>
                    <a:p>
                      <a:pPr algn="ctr" rtl="0" fontAlgn="b"/>
                      <a:r>
                        <a:rPr lang="en-US" sz="1800" b="1" i="0" u="none" strike="noStrike" dirty="0" smtClean="0">
                          <a:solidFill>
                            <a:srgbClr val="000000"/>
                          </a:solidFill>
                          <a:effectLst/>
                          <a:latin typeface="+mj-lt"/>
                        </a:rPr>
                        <a:t>USA</a:t>
                      </a:r>
                      <a:endParaRPr lang="en-US" sz="1800" b="1" i="0" u="none" strike="noStrike" dirty="0">
                        <a:solidFill>
                          <a:srgbClr val="000000"/>
                        </a:solidFill>
                        <a:effectLst/>
                        <a:latin typeface="+mj-lt"/>
                      </a:endParaRPr>
                    </a:p>
                  </a:txBody>
                  <a:tcPr marL="12700" marR="1270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Foliennummernplatzhalter 5"/>
          <p:cNvSpPr>
            <a:spLocks noGrp="1"/>
          </p:cNvSpPr>
          <p:nvPr>
            <p:ph type="sldNum" sz="quarter" idx="12"/>
          </p:nvPr>
        </p:nvSpPr>
        <p:spPr/>
        <p:txBody>
          <a:bodyPr/>
          <a:lstStyle/>
          <a:p>
            <a:fld id="{598FCDFB-1B52-D040-B3BE-0917D439A3BA}" type="slidenum">
              <a:rPr lang="en-US" smtClean="0">
                <a:solidFill>
                  <a:prstClr val="black">
                    <a:tint val="75000"/>
                  </a:prstClr>
                </a:solidFill>
              </a:rPr>
              <a:pPr/>
              <a:t>38</a:t>
            </a:fld>
            <a:endParaRPr lang="en-US">
              <a:solidFill>
                <a:prstClr val="black">
                  <a:tint val="75000"/>
                </a:prstClr>
              </a:solidFill>
            </a:endParaRPr>
          </a:p>
        </p:txBody>
      </p:sp>
      <p:sp>
        <p:nvSpPr>
          <p:cNvPr id="7" name="Geschweifte Klammer rechts 6"/>
          <p:cNvSpPr/>
          <p:nvPr/>
        </p:nvSpPr>
        <p:spPr>
          <a:xfrm>
            <a:off x="6107327" y="1303307"/>
            <a:ext cx="276218" cy="342269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de-DE">
              <a:solidFill>
                <a:prstClr val="black"/>
              </a:solidFill>
            </a:endParaRPr>
          </a:p>
        </p:txBody>
      </p:sp>
      <p:sp>
        <p:nvSpPr>
          <p:cNvPr id="8" name="Textfeld 7"/>
          <p:cNvSpPr txBox="1"/>
          <p:nvPr/>
        </p:nvSpPr>
        <p:spPr>
          <a:xfrm>
            <a:off x="6681901" y="2382057"/>
            <a:ext cx="2375835" cy="923330"/>
          </a:xfrm>
          <a:prstGeom prst="rect">
            <a:avLst/>
          </a:prstGeom>
          <a:noFill/>
        </p:spPr>
        <p:txBody>
          <a:bodyPr wrap="square" rtlCol="0">
            <a:spAutoFit/>
          </a:bodyPr>
          <a:lstStyle/>
          <a:p>
            <a:pPr defTabSz="457200"/>
            <a:r>
              <a:rPr lang="en-US" b="1" dirty="0" smtClean="0">
                <a:solidFill>
                  <a:prstClr val="black"/>
                </a:solidFill>
              </a:rPr>
              <a:t>DAH of seven major donors analyzed </a:t>
            </a:r>
            <a:br>
              <a:rPr lang="en-US" b="1" dirty="0" smtClean="0">
                <a:solidFill>
                  <a:prstClr val="black"/>
                </a:solidFill>
              </a:rPr>
            </a:br>
            <a:r>
              <a:rPr lang="en-US" b="1" dirty="0" smtClean="0">
                <a:solidFill>
                  <a:prstClr val="black"/>
                </a:solidFill>
              </a:rPr>
              <a:t>thus far</a:t>
            </a:r>
            <a:endParaRPr lang="en-US" b="1" dirty="0">
              <a:solidFill>
                <a:prstClr val="black"/>
              </a:solidFill>
            </a:endParaRPr>
          </a:p>
        </p:txBody>
      </p:sp>
    </p:spTree>
    <p:extLst>
      <p:ext uri="{BB962C8B-B14F-4D97-AF65-F5344CB8AC3E}">
        <p14:creationId xmlns:p14="http://schemas.microsoft.com/office/powerpoint/2010/main" val="32131894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57200" y="2332611"/>
            <a:ext cx="7704856" cy="600517"/>
          </a:xfrm>
          <a:prstGeom prst="rect">
            <a:avLst/>
          </a:prstGeom>
          <a:solidFill>
            <a:schemeClr val="bg2">
              <a:lumMod val="9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4F81BD">
                  <a:lumMod val="50000"/>
                </a:srgbClr>
              </a:solidFill>
              <a:latin typeface="Segoe" pitchFamily="34" charset="0"/>
            </a:endParaRPr>
          </a:p>
        </p:txBody>
      </p:sp>
      <p:sp>
        <p:nvSpPr>
          <p:cNvPr id="3" name="Inhaltsplatzhalter 2"/>
          <p:cNvSpPr>
            <a:spLocks noGrp="1"/>
          </p:cNvSpPr>
          <p:nvPr>
            <p:ph idx="1"/>
          </p:nvPr>
        </p:nvSpPr>
        <p:spPr>
          <a:xfrm>
            <a:off x="457200" y="1571173"/>
            <a:ext cx="8229600" cy="4525963"/>
          </a:xfrm>
        </p:spPr>
        <p:txBody>
          <a:bodyPr>
            <a:normAutofit/>
          </a:bodyPr>
          <a:lstStyle/>
          <a:p>
            <a:pPr>
              <a:spcBef>
                <a:spcPts val="600"/>
              </a:spcBef>
              <a:spcAft>
                <a:spcPts val="1800"/>
              </a:spcAft>
              <a:buClr>
                <a:schemeClr val="bg2">
                  <a:lumMod val="50000"/>
                </a:schemeClr>
              </a:buClr>
            </a:pPr>
            <a:r>
              <a:rPr lang="en-US" dirty="0" smtClean="0"/>
              <a:t>Evolution </a:t>
            </a:r>
            <a:r>
              <a:rPr lang="en-US" dirty="0"/>
              <a:t>of </a:t>
            </a:r>
            <a:r>
              <a:rPr lang="en-US" dirty="0" smtClean="0"/>
              <a:t>DAH Framework</a:t>
            </a:r>
          </a:p>
          <a:p>
            <a:pPr>
              <a:spcBef>
                <a:spcPts val="600"/>
              </a:spcBef>
              <a:spcAft>
                <a:spcPts val="1800"/>
              </a:spcAft>
              <a:buClr>
                <a:schemeClr val="bg2">
                  <a:lumMod val="50000"/>
                </a:schemeClr>
              </a:buClr>
            </a:pPr>
            <a:r>
              <a:rPr lang="en-US" dirty="0"/>
              <a:t>Preliminary </a:t>
            </a:r>
            <a:r>
              <a:rPr lang="en-US" dirty="0" smtClean="0"/>
              <a:t>findings </a:t>
            </a:r>
            <a:r>
              <a:rPr lang="en-US" dirty="0"/>
              <a:t>for Sweden</a:t>
            </a:r>
          </a:p>
          <a:p>
            <a:pPr>
              <a:spcBef>
                <a:spcPts val="600"/>
              </a:spcBef>
              <a:spcAft>
                <a:spcPts val="1800"/>
              </a:spcAft>
              <a:buClr>
                <a:schemeClr val="bg2">
                  <a:lumMod val="50000"/>
                </a:schemeClr>
              </a:buClr>
            </a:pPr>
            <a:r>
              <a:rPr lang="en-US" dirty="0" smtClean="0"/>
              <a:t>Donor comparison </a:t>
            </a:r>
          </a:p>
          <a:p>
            <a:pPr>
              <a:spcBef>
                <a:spcPts val="600"/>
              </a:spcBef>
              <a:spcAft>
                <a:spcPts val="1800"/>
              </a:spcAft>
              <a:buClr>
                <a:schemeClr val="bg2">
                  <a:lumMod val="50000"/>
                </a:schemeClr>
              </a:buClr>
            </a:pPr>
            <a:r>
              <a:rPr lang="en-US" dirty="0" smtClean="0"/>
              <a:t>Initial conclusions </a:t>
            </a:r>
            <a:endParaRPr lang="en-US" dirty="0"/>
          </a:p>
        </p:txBody>
      </p:sp>
      <p:sp>
        <p:nvSpPr>
          <p:cNvPr id="5" name="Foliennummernplatzhalter 4"/>
          <p:cNvSpPr>
            <a:spLocks noGrp="1"/>
          </p:cNvSpPr>
          <p:nvPr>
            <p:ph type="sldNum" sz="quarter" idx="4294967295"/>
          </p:nvPr>
        </p:nvSpPr>
        <p:spPr>
          <a:xfrm>
            <a:off x="8394192" y="6412056"/>
            <a:ext cx="384048" cy="365125"/>
          </a:xfrm>
          <a:prstGeom prst="rect">
            <a:avLst/>
          </a:prstGeom>
        </p:spPr>
        <p:txBody>
          <a:bodyPr/>
          <a:lstStyle/>
          <a:p>
            <a:fld id="{01052961-14CD-45D2-98DF-50022118EB18}" type="slidenum">
              <a:rPr lang="en-US" smtClean="0">
                <a:solidFill>
                  <a:srgbClr val="CEDEE4"/>
                </a:solidFill>
              </a:rPr>
              <a:pPr/>
              <a:t>39</a:t>
            </a:fld>
            <a:endParaRPr lang="en-US" dirty="0">
              <a:solidFill>
                <a:srgbClr val="CEDEE4"/>
              </a:solidFill>
            </a:endParaRPr>
          </a:p>
        </p:txBody>
      </p:sp>
      <p:sp>
        <p:nvSpPr>
          <p:cNvPr id="6" name="Title 5"/>
          <p:cNvSpPr>
            <a:spLocks noGrp="1"/>
          </p:cNvSpPr>
          <p:nvPr>
            <p:ph type="title"/>
          </p:nvPr>
        </p:nvSpPr>
        <p:spPr>
          <a:xfrm>
            <a:off x="0" y="0"/>
            <a:ext cx="9144000" cy="719999"/>
          </a:xfrm>
        </p:spPr>
        <p:txBody>
          <a:bodyPr>
            <a:normAutofit/>
          </a:bodyPr>
          <a:lstStyle/>
          <a:p>
            <a:r>
              <a:rPr lang="de-DE" sz="2900" dirty="0" smtClean="0"/>
              <a:t>Content</a:t>
            </a:r>
            <a:endParaRPr lang="en-US" sz="2900" dirty="0"/>
          </a:p>
        </p:txBody>
      </p:sp>
    </p:spTree>
    <p:extLst>
      <p:ext uri="{BB962C8B-B14F-4D97-AF65-F5344CB8AC3E}">
        <p14:creationId xmlns:p14="http://schemas.microsoft.com/office/powerpoint/2010/main" val="545378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1202508768"/>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3673926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1070029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Foliennummernplatzhalter 1"/>
          <p:cNvSpPr>
            <a:spLocks noGrp="1"/>
          </p:cNvSpPr>
          <p:nvPr>
            <p:ph type="sldNum" sz="quarter" idx="12"/>
          </p:nvPr>
        </p:nvSpPr>
        <p:spPr/>
        <p:txBody>
          <a:bodyPr/>
          <a:lstStyle/>
          <a:p>
            <a:fld id="{598FCDFB-1B52-D040-B3BE-0917D439A3BA}" type="slidenum">
              <a:rPr lang="en-US" smtClean="0">
                <a:solidFill>
                  <a:prstClr val="black">
                    <a:tint val="75000"/>
                  </a:prstClr>
                </a:solidFill>
              </a:rPr>
              <a:pPr/>
              <a:t>40</a:t>
            </a:fld>
            <a:endParaRPr lang="en-US" dirty="0">
              <a:solidFill>
                <a:prstClr val="black">
                  <a:tint val="75000"/>
                </a:prstClr>
              </a:solidFill>
            </a:endParaRPr>
          </a:p>
        </p:txBody>
      </p:sp>
      <p:sp>
        <p:nvSpPr>
          <p:cNvPr id="8" name="Title 5"/>
          <p:cNvSpPr>
            <a:spLocks noGrp="1"/>
          </p:cNvSpPr>
          <p:nvPr>
            <p:ph type="title"/>
          </p:nvPr>
        </p:nvSpPr>
        <p:spPr>
          <a:xfrm>
            <a:off x="0" y="-4760"/>
            <a:ext cx="9144000" cy="774782"/>
          </a:xfrm>
          <a:solidFill>
            <a:schemeClr val="accent1">
              <a:lumMod val="60000"/>
              <a:lumOff val="40000"/>
            </a:schemeClr>
          </a:solidFill>
        </p:spPr>
        <p:txBody>
          <a:bodyPr>
            <a:normAutofit fontScale="90000"/>
          </a:bodyPr>
          <a:lstStyle/>
          <a:p>
            <a:r>
              <a:rPr lang="en-US" dirty="0" smtClean="0"/>
              <a:t>About 85% </a:t>
            </a:r>
            <a:r>
              <a:rPr lang="en-US" dirty="0"/>
              <a:t>of Sweden’s </a:t>
            </a:r>
            <a:r>
              <a:rPr lang="en-US" dirty="0" smtClean="0"/>
              <a:t>DAH </a:t>
            </a:r>
            <a:r>
              <a:rPr lang="en-US" dirty="0"/>
              <a:t>is </a:t>
            </a:r>
            <a:r>
              <a:rPr lang="en-US" dirty="0" smtClean="0"/>
              <a:t>country-specific </a:t>
            </a:r>
            <a:r>
              <a:rPr lang="en-US" dirty="0"/>
              <a:t>support</a:t>
            </a:r>
          </a:p>
        </p:txBody>
      </p:sp>
      <p:sp>
        <p:nvSpPr>
          <p:cNvPr id="12" name="Right Brace 11"/>
          <p:cNvSpPr/>
          <p:nvPr/>
        </p:nvSpPr>
        <p:spPr>
          <a:xfrm flipH="1">
            <a:off x="1406495" y="2468879"/>
            <a:ext cx="685800" cy="2681233"/>
          </a:xfrm>
          <a:prstGeom prst="rightBrace">
            <a:avLst>
              <a:gd name="adj1" fmla="val 8333"/>
              <a:gd name="adj2" fmla="val 49284"/>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sz="2000" b="1" dirty="0">
              <a:solidFill>
                <a:prstClr val="black"/>
              </a:solidFill>
            </a:endParaRPr>
          </a:p>
        </p:txBody>
      </p:sp>
      <p:sp>
        <p:nvSpPr>
          <p:cNvPr id="7" name="TextBox 6"/>
          <p:cNvSpPr txBox="1"/>
          <p:nvPr/>
        </p:nvSpPr>
        <p:spPr>
          <a:xfrm>
            <a:off x="200530" y="3387747"/>
            <a:ext cx="1470660" cy="646331"/>
          </a:xfrm>
          <a:prstGeom prst="rect">
            <a:avLst/>
          </a:prstGeom>
          <a:noFill/>
        </p:spPr>
        <p:txBody>
          <a:bodyPr wrap="square" rtlCol="0">
            <a:spAutoFit/>
          </a:bodyPr>
          <a:lstStyle/>
          <a:p>
            <a:pPr defTabSz="457200"/>
            <a:r>
              <a:rPr lang="en-US" b="1" dirty="0" smtClean="0">
                <a:solidFill>
                  <a:prstClr val="black"/>
                </a:solidFill>
              </a:rPr>
              <a:t>Swede</a:t>
            </a:r>
            <a:r>
              <a:rPr lang="de-DE" b="1" dirty="0" smtClean="0">
                <a:solidFill>
                  <a:prstClr val="black"/>
                </a:solidFill>
              </a:rPr>
              <a:t>n</a:t>
            </a:r>
            <a:r>
              <a:rPr lang="en-US" b="1" dirty="0" smtClean="0">
                <a:solidFill>
                  <a:prstClr val="black"/>
                </a:solidFill>
              </a:rPr>
              <a:t>’s 2013 DAH</a:t>
            </a:r>
            <a:endParaRPr lang="en-US" b="1" dirty="0">
              <a:solidFill>
                <a:prstClr val="black"/>
              </a:solidFill>
            </a:endParaRPr>
          </a:p>
        </p:txBody>
      </p:sp>
      <p:sp>
        <p:nvSpPr>
          <p:cNvPr id="13" name="TextBox 12"/>
          <p:cNvSpPr txBox="1"/>
          <p:nvPr/>
        </p:nvSpPr>
        <p:spPr>
          <a:xfrm>
            <a:off x="2265420" y="2145713"/>
            <a:ext cx="1712751" cy="646331"/>
          </a:xfrm>
          <a:prstGeom prst="rect">
            <a:avLst/>
          </a:prstGeom>
          <a:noFill/>
        </p:spPr>
        <p:txBody>
          <a:bodyPr wrap="square" rtlCol="0">
            <a:spAutoFit/>
          </a:bodyPr>
          <a:lstStyle/>
          <a:p>
            <a:pPr defTabSz="457200"/>
            <a:r>
              <a:rPr lang="de-DE" b="1" dirty="0" smtClean="0">
                <a:solidFill>
                  <a:prstClr val="black"/>
                </a:solidFill>
              </a:rPr>
              <a:t>Bilateral</a:t>
            </a:r>
            <a:r>
              <a:rPr lang="de-DE" dirty="0" smtClean="0">
                <a:solidFill>
                  <a:prstClr val="black"/>
                </a:solidFill>
              </a:rPr>
              <a:t/>
            </a:r>
            <a:br>
              <a:rPr lang="de-DE" dirty="0" smtClean="0">
                <a:solidFill>
                  <a:prstClr val="black"/>
                </a:solidFill>
              </a:rPr>
            </a:br>
            <a:r>
              <a:rPr lang="de-DE" dirty="0" smtClean="0">
                <a:solidFill>
                  <a:prstClr val="black"/>
                </a:solidFill>
              </a:rPr>
              <a:t>US$249 </a:t>
            </a:r>
            <a:r>
              <a:rPr lang="en-US" dirty="0" smtClean="0">
                <a:solidFill>
                  <a:prstClr val="black"/>
                </a:solidFill>
              </a:rPr>
              <a:t>million</a:t>
            </a:r>
            <a:r>
              <a:rPr lang="de-DE" dirty="0" smtClean="0">
                <a:solidFill>
                  <a:prstClr val="black"/>
                </a:solidFill>
              </a:rPr>
              <a:t>*</a:t>
            </a:r>
            <a:endParaRPr lang="en-US" dirty="0">
              <a:solidFill>
                <a:prstClr val="black"/>
              </a:solidFill>
            </a:endParaRPr>
          </a:p>
        </p:txBody>
      </p:sp>
      <p:sp>
        <p:nvSpPr>
          <p:cNvPr id="14" name="TextBox 13"/>
          <p:cNvSpPr txBox="1"/>
          <p:nvPr/>
        </p:nvSpPr>
        <p:spPr>
          <a:xfrm>
            <a:off x="2173710" y="4872711"/>
            <a:ext cx="1645920" cy="646331"/>
          </a:xfrm>
          <a:prstGeom prst="rect">
            <a:avLst/>
          </a:prstGeom>
          <a:noFill/>
        </p:spPr>
        <p:txBody>
          <a:bodyPr wrap="square" rtlCol="0">
            <a:spAutoFit/>
          </a:bodyPr>
          <a:lstStyle/>
          <a:p>
            <a:pPr defTabSz="457200"/>
            <a:r>
              <a:rPr lang="de-DE" b="1" dirty="0" smtClean="0">
                <a:solidFill>
                  <a:prstClr val="black"/>
                </a:solidFill>
              </a:rPr>
              <a:t>Multilateral</a:t>
            </a:r>
            <a:r>
              <a:rPr lang="de-DE" dirty="0" smtClean="0">
                <a:solidFill>
                  <a:prstClr val="black"/>
                </a:solidFill>
              </a:rPr>
              <a:t/>
            </a:r>
            <a:br>
              <a:rPr lang="de-DE" dirty="0" smtClean="0">
                <a:solidFill>
                  <a:prstClr val="black"/>
                </a:solidFill>
              </a:rPr>
            </a:br>
            <a:r>
              <a:rPr lang="de-DE" dirty="0" smtClean="0">
                <a:solidFill>
                  <a:prstClr val="black"/>
                </a:solidFill>
              </a:rPr>
              <a:t>US$384 million</a:t>
            </a:r>
            <a:endParaRPr lang="en-US" dirty="0">
              <a:solidFill>
                <a:prstClr val="black"/>
              </a:solidFill>
            </a:endParaRPr>
          </a:p>
        </p:txBody>
      </p:sp>
      <p:sp>
        <p:nvSpPr>
          <p:cNvPr id="15" name="TextBox 12"/>
          <p:cNvSpPr txBox="1"/>
          <p:nvPr/>
        </p:nvSpPr>
        <p:spPr>
          <a:xfrm>
            <a:off x="4689526" y="6382218"/>
            <a:ext cx="3383055" cy="307777"/>
          </a:xfrm>
          <a:prstGeom prst="rect">
            <a:avLst/>
          </a:prstGeom>
          <a:noFill/>
          <a:ln>
            <a:solidFill>
              <a:schemeClr val="tx1"/>
            </a:solidFill>
          </a:ln>
        </p:spPr>
        <p:txBody>
          <a:bodyPr wrap="square" rtlCol="0">
            <a:spAutoFit/>
          </a:bodyPr>
          <a:lstStyle/>
          <a:p>
            <a:pPr defTabSz="457200"/>
            <a:r>
              <a:rPr lang="de-DE" sz="1400" dirty="0" smtClean="0">
                <a:solidFill>
                  <a:prstClr val="black"/>
                </a:solidFill>
              </a:rPr>
              <a:t>* 91% of bilateral DAH has </a:t>
            </a:r>
            <a:r>
              <a:rPr lang="en-US" sz="1400" dirty="0" smtClean="0">
                <a:solidFill>
                  <a:prstClr val="black"/>
                </a:solidFill>
              </a:rPr>
              <a:t>been</a:t>
            </a:r>
            <a:r>
              <a:rPr lang="de-DE" sz="1400" dirty="0" smtClean="0">
                <a:solidFill>
                  <a:prstClr val="black"/>
                </a:solidFill>
              </a:rPr>
              <a:t> assessed</a:t>
            </a:r>
            <a:endParaRPr lang="en-US" sz="1400" dirty="0">
              <a:solidFill>
                <a:prstClr val="black"/>
              </a:solidFill>
            </a:endParaRPr>
          </a:p>
        </p:txBody>
      </p:sp>
      <p:pic>
        <p:nvPicPr>
          <p:cNvPr id="9" name="Picture 8"/>
          <p:cNvPicPr>
            <a:picLocks noChangeAspect="1"/>
          </p:cNvPicPr>
          <p:nvPr/>
        </p:nvPicPr>
        <p:blipFill>
          <a:blip r:embed="rId7"/>
          <a:stretch>
            <a:fillRect/>
          </a:stretch>
        </p:blipFill>
        <p:spPr>
          <a:xfrm>
            <a:off x="4101605" y="1061978"/>
            <a:ext cx="3820079" cy="2304255"/>
          </a:xfrm>
          <a:prstGeom prst="rect">
            <a:avLst/>
          </a:prstGeom>
        </p:spPr>
      </p:pic>
      <p:pic>
        <p:nvPicPr>
          <p:cNvPr id="10" name="Picture 9"/>
          <p:cNvPicPr>
            <a:picLocks noChangeAspect="1"/>
          </p:cNvPicPr>
          <p:nvPr/>
        </p:nvPicPr>
        <p:blipFill>
          <a:blip r:embed="rId8"/>
          <a:stretch>
            <a:fillRect/>
          </a:stretch>
        </p:blipFill>
        <p:spPr>
          <a:xfrm>
            <a:off x="3750885" y="3509126"/>
            <a:ext cx="5566130" cy="2780017"/>
          </a:xfrm>
          <a:prstGeom prst="rect">
            <a:avLst/>
          </a:prstGeom>
        </p:spPr>
      </p:pic>
      <p:sp>
        <p:nvSpPr>
          <p:cNvPr id="16" name="TextBox 3"/>
          <p:cNvSpPr txBox="1"/>
          <p:nvPr/>
        </p:nvSpPr>
        <p:spPr>
          <a:xfrm>
            <a:off x="7096517" y="2721947"/>
            <a:ext cx="1999358" cy="923330"/>
          </a:xfrm>
          <a:prstGeom prst="rect">
            <a:avLst/>
          </a:prstGeom>
          <a:noFill/>
          <a:ln>
            <a:solidFill>
              <a:schemeClr val="tx1"/>
            </a:solidFill>
          </a:ln>
        </p:spPr>
        <p:txBody>
          <a:bodyPr wrap="square" rtlCol="0">
            <a:spAutoFit/>
          </a:bodyPr>
          <a:lstStyle/>
          <a:p>
            <a:pPr defTabSz="457200"/>
            <a:r>
              <a:rPr lang="en-US" dirty="0" smtClean="0">
                <a:solidFill>
                  <a:prstClr val="black"/>
                </a:solidFill>
              </a:rPr>
              <a:t>85.4% of total DAH is for country-specific support</a:t>
            </a:r>
            <a:endParaRPr lang="en-US" dirty="0">
              <a:solidFill>
                <a:prstClr val="black"/>
              </a:solidFill>
            </a:endParaRPr>
          </a:p>
        </p:txBody>
      </p:sp>
    </p:spTree>
    <p:extLst>
      <p:ext uri="{BB962C8B-B14F-4D97-AF65-F5344CB8AC3E}">
        <p14:creationId xmlns:p14="http://schemas.microsoft.com/office/powerpoint/2010/main" val="15646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18184487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9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3175" y="1541790"/>
            <a:ext cx="5200339" cy="4493141"/>
          </a:xfrm>
          <a:prstGeom prst="rect">
            <a:avLst/>
          </a:prstGeom>
        </p:spPr>
      </p:pic>
      <p:sp>
        <p:nvSpPr>
          <p:cNvPr id="6" name="Title 5"/>
          <p:cNvSpPr>
            <a:spLocks noGrp="1"/>
          </p:cNvSpPr>
          <p:nvPr>
            <p:ph type="title"/>
          </p:nvPr>
        </p:nvSpPr>
        <p:spPr>
          <a:solidFill>
            <a:schemeClr val="accent1">
              <a:lumMod val="60000"/>
              <a:lumOff val="40000"/>
            </a:schemeClr>
          </a:solidFill>
        </p:spPr>
        <p:txBody>
          <a:bodyPr>
            <a:normAutofit fontScale="90000"/>
          </a:bodyPr>
          <a:lstStyle/>
          <a:p>
            <a:r>
              <a:rPr lang="en-US" dirty="0" smtClean="0"/>
              <a:t>A fifth of Sweden’s bilateral DAH supports core functions</a:t>
            </a:r>
            <a:endParaRPr lang="en-US" dirty="0"/>
          </a:p>
        </p:txBody>
      </p:sp>
      <p:sp>
        <p:nvSpPr>
          <p:cNvPr id="11" name="Content Placeholder 10"/>
          <p:cNvSpPr>
            <a:spLocks noGrp="1"/>
          </p:cNvSpPr>
          <p:nvPr>
            <p:ph sz="half" idx="2"/>
          </p:nvPr>
        </p:nvSpPr>
        <p:spPr>
          <a:xfrm>
            <a:off x="5105400" y="1335521"/>
            <a:ext cx="4038600" cy="4183062"/>
          </a:xfrm>
        </p:spPr>
        <p:txBody>
          <a:bodyPr>
            <a:normAutofit/>
          </a:bodyPr>
          <a:lstStyle/>
          <a:p>
            <a:pPr marL="285750" indent="-285750">
              <a:spcAft>
                <a:spcPts val="600"/>
              </a:spcAft>
              <a:buFont typeface="Arial" panose="020B0604020202020204" pitchFamily="34" charset="0"/>
              <a:buChar char="•"/>
            </a:pPr>
            <a:r>
              <a:rPr lang="en-US" sz="2400" dirty="0" smtClean="0"/>
              <a:t>80% of Sweden’s DAH supports country-specific activities</a:t>
            </a:r>
          </a:p>
          <a:p>
            <a:pPr marL="285750" indent="-285750">
              <a:spcAft>
                <a:spcPts val="600"/>
              </a:spcAft>
              <a:buFont typeface="Arial" panose="020B0604020202020204" pitchFamily="34" charset="0"/>
              <a:buChar char="•"/>
            </a:pPr>
            <a:r>
              <a:rPr lang="en-US" sz="2400" dirty="0" smtClean="0"/>
              <a:t>20% of Swedish DAH supports core activities. </a:t>
            </a:r>
            <a:br>
              <a:rPr lang="en-US" sz="2400" dirty="0" smtClean="0"/>
            </a:br>
            <a:r>
              <a:rPr lang="en-US" sz="2400" dirty="0" smtClean="0"/>
              <a:t>Of this: </a:t>
            </a:r>
          </a:p>
          <a:p>
            <a:pPr marL="685800" lvl="1">
              <a:spcAft>
                <a:spcPts val="600"/>
              </a:spcAft>
              <a:buFont typeface="Arial" panose="020B0604020202020204" pitchFamily="34" charset="0"/>
              <a:buChar char="•"/>
            </a:pPr>
            <a:r>
              <a:rPr lang="en-US" dirty="0" smtClean="0"/>
              <a:t>12% was disbursed as </a:t>
            </a:r>
            <a:r>
              <a:rPr lang="en-US" dirty="0"/>
              <a:t>g</a:t>
            </a:r>
            <a:r>
              <a:rPr lang="en-US" dirty="0" smtClean="0"/>
              <a:t>lobal</a:t>
            </a:r>
          </a:p>
          <a:p>
            <a:pPr marL="685800" lvl="1">
              <a:spcAft>
                <a:spcPts val="600"/>
              </a:spcAft>
              <a:buFont typeface="Arial" panose="020B0604020202020204" pitchFamily="34" charset="0"/>
              <a:buChar char="•"/>
            </a:pPr>
            <a:r>
              <a:rPr lang="en-US" dirty="0"/>
              <a:t>8</a:t>
            </a:r>
            <a:r>
              <a:rPr lang="en-US" dirty="0" smtClean="0"/>
              <a:t>% as local </a:t>
            </a:r>
            <a:r>
              <a:rPr lang="en-US" dirty="0"/>
              <a:t>p</a:t>
            </a:r>
            <a:r>
              <a:rPr lang="en-US" dirty="0" smtClean="0"/>
              <a:t>lus</a:t>
            </a:r>
          </a:p>
          <a:p>
            <a:pPr marL="0" indent="0">
              <a:spcAft>
                <a:spcPts val="600"/>
              </a:spcAft>
              <a:buNone/>
            </a:pPr>
            <a:endParaRPr lang="en-US" sz="2400" dirty="0" smtClean="0"/>
          </a:p>
          <a:p>
            <a:pPr marL="0" indent="0">
              <a:spcAft>
                <a:spcPts val="600"/>
              </a:spcAft>
              <a:buNone/>
            </a:pPr>
            <a:endParaRPr lang="en-US" sz="2400" dirty="0"/>
          </a:p>
        </p:txBody>
      </p:sp>
      <p:sp>
        <p:nvSpPr>
          <p:cNvPr id="2" name="Foliennummernplatzhalter 1"/>
          <p:cNvSpPr>
            <a:spLocks noGrp="1"/>
          </p:cNvSpPr>
          <p:nvPr>
            <p:ph type="sldNum" sz="quarter" idx="12"/>
          </p:nvPr>
        </p:nvSpPr>
        <p:spPr/>
        <p:txBody>
          <a:bodyPr/>
          <a:lstStyle/>
          <a:p>
            <a:fld id="{598FCDFB-1B52-D040-B3BE-0917D439A3BA}" type="slidenum">
              <a:rPr lang="en-US" smtClean="0">
                <a:solidFill>
                  <a:prstClr val="black">
                    <a:tint val="75000"/>
                  </a:prstClr>
                </a:solidFill>
              </a:rPr>
              <a:pPr/>
              <a:t>41</a:t>
            </a:fld>
            <a:endParaRPr lang="en-US" dirty="0">
              <a:solidFill>
                <a:prstClr val="black">
                  <a:tint val="75000"/>
                </a:prstClr>
              </a:solidFill>
            </a:endParaRPr>
          </a:p>
        </p:txBody>
      </p:sp>
      <p:sp>
        <p:nvSpPr>
          <p:cNvPr id="5" name="TextBox 4"/>
          <p:cNvSpPr txBox="1"/>
          <p:nvPr/>
        </p:nvSpPr>
        <p:spPr>
          <a:xfrm>
            <a:off x="94862" y="1541790"/>
            <a:ext cx="3950665" cy="646331"/>
          </a:xfrm>
          <a:prstGeom prst="rect">
            <a:avLst/>
          </a:prstGeom>
          <a:noFill/>
        </p:spPr>
        <p:txBody>
          <a:bodyPr wrap="square" rtlCol="0">
            <a:spAutoFit/>
          </a:bodyPr>
          <a:lstStyle/>
          <a:p>
            <a:pPr defTabSz="457200"/>
            <a:r>
              <a:rPr lang="en-US" b="1" dirty="0">
                <a:solidFill>
                  <a:prstClr val="black"/>
                </a:solidFill>
              </a:rPr>
              <a:t>Breakdown of Sweden's b</a:t>
            </a:r>
            <a:r>
              <a:rPr lang="en-US" b="1" dirty="0" smtClean="0">
                <a:solidFill>
                  <a:prstClr val="black"/>
                </a:solidFill>
              </a:rPr>
              <a:t>ilateral DAH by DAH type, 2013</a:t>
            </a:r>
            <a:endParaRPr lang="en-US" b="1" dirty="0">
              <a:solidFill>
                <a:prstClr val="black"/>
              </a:solidFill>
            </a:endParaRPr>
          </a:p>
        </p:txBody>
      </p:sp>
      <p:sp>
        <p:nvSpPr>
          <p:cNvPr id="9" name="TextBox 8"/>
          <p:cNvSpPr txBox="1"/>
          <p:nvPr/>
        </p:nvSpPr>
        <p:spPr>
          <a:xfrm>
            <a:off x="1370529" y="6108026"/>
            <a:ext cx="2926094" cy="430887"/>
          </a:xfrm>
          <a:prstGeom prst="rect">
            <a:avLst/>
          </a:prstGeom>
          <a:noFill/>
        </p:spPr>
        <p:txBody>
          <a:bodyPr wrap="square" rtlCol="0">
            <a:spAutoFit/>
          </a:bodyPr>
          <a:lstStyle/>
          <a:p>
            <a:pPr defTabSz="457200"/>
            <a:r>
              <a:rPr lang="en-US" sz="1100" b="1" dirty="0" smtClean="0">
                <a:solidFill>
                  <a:prstClr val="black"/>
                </a:solidFill>
              </a:rPr>
              <a:t>Total = US$227 million</a:t>
            </a:r>
          </a:p>
          <a:p>
            <a:pPr defTabSz="457200"/>
            <a:r>
              <a:rPr lang="en-US" sz="1100" dirty="0" smtClean="0">
                <a:solidFill>
                  <a:prstClr val="black"/>
                </a:solidFill>
              </a:rPr>
              <a:t>(91% of bilateral DAH has been assessed) </a:t>
            </a:r>
            <a:endParaRPr lang="en-US" sz="1100" dirty="0">
              <a:solidFill>
                <a:prstClr val="black"/>
              </a:solidFill>
            </a:endParaRPr>
          </a:p>
        </p:txBody>
      </p:sp>
    </p:spTree>
    <p:extLst>
      <p:ext uri="{BB962C8B-B14F-4D97-AF65-F5344CB8AC3E}">
        <p14:creationId xmlns:p14="http://schemas.microsoft.com/office/powerpoint/2010/main" val="22740706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36996208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915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763" y="1538288"/>
            <a:ext cx="710247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solidFill>
            <a:schemeClr val="accent1">
              <a:lumMod val="60000"/>
              <a:lumOff val="40000"/>
            </a:schemeClr>
          </a:solidFill>
        </p:spPr>
        <p:txBody>
          <a:bodyPr>
            <a:normAutofit/>
          </a:bodyPr>
          <a:lstStyle/>
          <a:p>
            <a:r>
              <a:rPr lang="en-US" sz="2800" dirty="0" smtClean="0"/>
              <a:t>Core function support is heavily focused on supplying GPGs</a:t>
            </a:r>
            <a:endParaRPr lang="en-US" sz="2800" dirty="0"/>
          </a:p>
        </p:txBody>
      </p:sp>
      <p:sp>
        <p:nvSpPr>
          <p:cNvPr id="5" name="Slide Number Placeholder 4"/>
          <p:cNvSpPr>
            <a:spLocks noGrp="1"/>
          </p:cNvSpPr>
          <p:nvPr>
            <p:ph type="sldNum" sz="quarter" idx="12"/>
          </p:nvPr>
        </p:nvSpPr>
        <p:spPr/>
        <p:txBody>
          <a:bodyPr/>
          <a:lstStyle/>
          <a:p>
            <a:fld id="{598FCDFB-1B52-D040-B3BE-0917D439A3BA}" type="slidenum">
              <a:rPr lang="en-US" smtClean="0">
                <a:solidFill>
                  <a:prstClr val="black">
                    <a:tint val="75000"/>
                  </a:prstClr>
                </a:solidFill>
              </a:rPr>
              <a:pPr/>
              <a:t>42</a:t>
            </a:fld>
            <a:endParaRPr lang="en-US">
              <a:solidFill>
                <a:prstClr val="black">
                  <a:tint val="75000"/>
                </a:prstClr>
              </a:solidFill>
            </a:endParaRPr>
          </a:p>
        </p:txBody>
      </p:sp>
      <p:sp>
        <p:nvSpPr>
          <p:cNvPr id="7" name="TextBox 6"/>
          <p:cNvSpPr txBox="1"/>
          <p:nvPr/>
        </p:nvSpPr>
        <p:spPr>
          <a:xfrm>
            <a:off x="392081" y="915934"/>
            <a:ext cx="7904895" cy="369332"/>
          </a:xfrm>
          <a:prstGeom prst="rect">
            <a:avLst/>
          </a:prstGeom>
          <a:noFill/>
        </p:spPr>
        <p:txBody>
          <a:bodyPr wrap="square" rtlCol="0">
            <a:spAutoFit/>
          </a:bodyPr>
          <a:lstStyle/>
          <a:p>
            <a:pPr defTabSz="457200"/>
            <a:r>
              <a:rPr lang="en-US" b="1" dirty="0" smtClean="0">
                <a:solidFill>
                  <a:prstClr val="black"/>
                </a:solidFill>
              </a:rPr>
              <a:t>Breakdown of Sweden's  bilateral DAH </a:t>
            </a:r>
            <a:r>
              <a:rPr lang="en-US" b="1" dirty="0">
                <a:solidFill>
                  <a:prstClr val="black"/>
                </a:solidFill>
              </a:rPr>
              <a:t>for core </a:t>
            </a:r>
            <a:r>
              <a:rPr lang="en-US" b="1" dirty="0" smtClean="0">
                <a:solidFill>
                  <a:prstClr val="black"/>
                </a:solidFill>
              </a:rPr>
              <a:t>functions, </a:t>
            </a:r>
            <a:r>
              <a:rPr lang="en-US" b="1" dirty="0">
                <a:solidFill>
                  <a:prstClr val="black"/>
                </a:solidFill>
              </a:rPr>
              <a:t>2013</a:t>
            </a:r>
          </a:p>
        </p:txBody>
      </p:sp>
      <p:sp>
        <p:nvSpPr>
          <p:cNvPr id="10" name="TextBox 8"/>
          <p:cNvSpPr txBox="1"/>
          <p:nvPr/>
        </p:nvSpPr>
        <p:spPr>
          <a:xfrm>
            <a:off x="3440221" y="4852407"/>
            <a:ext cx="2926094" cy="430887"/>
          </a:xfrm>
          <a:prstGeom prst="rect">
            <a:avLst/>
          </a:prstGeom>
          <a:noFill/>
        </p:spPr>
        <p:txBody>
          <a:bodyPr wrap="square" rtlCol="0">
            <a:spAutoFit/>
          </a:bodyPr>
          <a:lstStyle/>
          <a:p>
            <a:pPr defTabSz="457200"/>
            <a:r>
              <a:rPr lang="en-US" sz="1100" b="1" dirty="0" smtClean="0">
                <a:solidFill>
                  <a:prstClr val="black"/>
                </a:solidFill>
              </a:rPr>
              <a:t>Total = US$45 million</a:t>
            </a:r>
          </a:p>
          <a:p>
            <a:pPr defTabSz="457200"/>
            <a:r>
              <a:rPr lang="en-US" sz="1100" dirty="0" smtClean="0">
                <a:solidFill>
                  <a:prstClr val="black"/>
                </a:solidFill>
              </a:rPr>
              <a:t>(</a:t>
            </a:r>
            <a:r>
              <a:rPr lang="en-US" sz="1100" dirty="0">
                <a:solidFill>
                  <a:prstClr val="black"/>
                </a:solidFill>
              </a:rPr>
              <a:t>91% of bilateral DAH </a:t>
            </a:r>
            <a:r>
              <a:rPr lang="en-US" sz="1100" dirty="0" smtClean="0">
                <a:solidFill>
                  <a:prstClr val="black"/>
                </a:solidFill>
              </a:rPr>
              <a:t>has </a:t>
            </a:r>
            <a:r>
              <a:rPr lang="en-US" sz="1100" dirty="0">
                <a:solidFill>
                  <a:prstClr val="black"/>
                </a:solidFill>
              </a:rPr>
              <a:t>been assessed) </a:t>
            </a:r>
          </a:p>
        </p:txBody>
      </p:sp>
    </p:spTree>
    <p:extLst>
      <p:ext uri="{BB962C8B-B14F-4D97-AF65-F5344CB8AC3E}">
        <p14:creationId xmlns:p14="http://schemas.microsoft.com/office/powerpoint/2010/main" val="37089976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6274881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9237"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791921"/>
            <a:ext cx="4789408" cy="402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normAutofit fontScale="90000"/>
          </a:bodyPr>
          <a:lstStyle/>
          <a:p>
            <a:r>
              <a:rPr lang="en-US" dirty="0" smtClean="0"/>
              <a:t>Vulnerable sub-populations receive significant attention</a:t>
            </a:r>
            <a:endParaRPr lang="en-US" dirty="0"/>
          </a:p>
        </p:txBody>
      </p:sp>
      <p:sp>
        <p:nvSpPr>
          <p:cNvPr id="2" name="Foliennummernplatzhalter 1"/>
          <p:cNvSpPr>
            <a:spLocks noGrp="1"/>
          </p:cNvSpPr>
          <p:nvPr>
            <p:ph type="sldNum" sz="quarter" idx="12"/>
          </p:nvPr>
        </p:nvSpPr>
        <p:spPr/>
        <p:txBody>
          <a:bodyPr/>
          <a:lstStyle/>
          <a:p>
            <a:fld id="{598FCDFB-1B52-D040-B3BE-0917D439A3BA}" type="slidenum">
              <a:rPr lang="en-US" smtClean="0">
                <a:solidFill>
                  <a:prstClr val="black">
                    <a:tint val="75000"/>
                  </a:prstClr>
                </a:solidFill>
              </a:rPr>
              <a:pPr/>
              <a:t>43</a:t>
            </a:fld>
            <a:endParaRPr lang="en-US" dirty="0">
              <a:solidFill>
                <a:prstClr val="black">
                  <a:tint val="75000"/>
                </a:prstClr>
              </a:solidFill>
            </a:endParaRPr>
          </a:p>
        </p:txBody>
      </p:sp>
      <p:sp>
        <p:nvSpPr>
          <p:cNvPr id="9" name="Content Placeholder 10"/>
          <p:cNvSpPr>
            <a:spLocks noGrp="1"/>
          </p:cNvSpPr>
          <p:nvPr>
            <p:ph sz="half" idx="4294967295"/>
          </p:nvPr>
        </p:nvSpPr>
        <p:spPr>
          <a:xfrm>
            <a:off x="5246390" y="1525512"/>
            <a:ext cx="3749692" cy="4525963"/>
          </a:xfrm>
          <a:prstGeom prst="rect">
            <a:avLst/>
          </a:prstGeom>
        </p:spPr>
        <p:txBody>
          <a:bodyPr>
            <a:normAutofit/>
          </a:bodyPr>
          <a:lstStyle/>
          <a:p>
            <a:pPr marL="285750" indent="-285750">
              <a:spcAft>
                <a:spcPts val="600"/>
              </a:spcAft>
              <a:buFont typeface="Arial" panose="020B0604020202020204" pitchFamily="34" charset="0"/>
              <a:buChar char="•"/>
            </a:pPr>
            <a:r>
              <a:rPr lang="en-US" sz="2200" dirty="0"/>
              <a:t>4</a:t>
            </a:r>
            <a:r>
              <a:rPr lang="en-US" sz="2200" dirty="0" smtClean="0"/>
              <a:t>6% of Sweden’s local support is directed to convergence</a:t>
            </a:r>
          </a:p>
          <a:p>
            <a:pPr marL="285750" indent="-285750">
              <a:spcAft>
                <a:spcPts val="600"/>
              </a:spcAft>
              <a:buFont typeface="Arial" panose="020B0604020202020204" pitchFamily="34" charset="0"/>
              <a:buChar char="•"/>
            </a:pPr>
            <a:r>
              <a:rPr lang="en-US" sz="2200" dirty="0" smtClean="0"/>
              <a:t>19% of local support is of special concern: </a:t>
            </a:r>
          </a:p>
          <a:p>
            <a:pPr marL="685800" lvl="1">
              <a:spcAft>
                <a:spcPts val="600"/>
              </a:spcAft>
              <a:buFont typeface="Arial" panose="020B0604020202020204" pitchFamily="34" charset="0"/>
              <a:buChar char="•"/>
            </a:pPr>
            <a:r>
              <a:rPr lang="en-US" sz="1800" dirty="0" smtClean="0"/>
              <a:t>family planning (4%) and</a:t>
            </a:r>
          </a:p>
          <a:p>
            <a:pPr marL="685800" lvl="1">
              <a:spcAft>
                <a:spcPts val="600"/>
              </a:spcAft>
              <a:buFont typeface="Arial" panose="020B0604020202020204" pitchFamily="34" charset="0"/>
              <a:buChar char="•"/>
            </a:pPr>
            <a:r>
              <a:rPr lang="en-US" sz="1800" dirty="0" smtClean="0"/>
              <a:t>targeting vulnerable populations (15%)</a:t>
            </a:r>
          </a:p>
          <a:p>
            <a:pPr marL="285750" indent="-285750">
              <a:spcAft>
                <a:spcPts val="600"/>
              </a:spcAft>
              <a:buFont typeface="Arial" panose="020B0604020202020204" pitchFamily="34" charset="0"/>
              <a:buChar char="•"/>
            </a:pPr>
            <a:r>
              <a:rPr lang="en-US" sz="2200" dirty="0" smtClean="0"/>
              <a:t>33% of local support is for cross-cutting HSS in LICs</a:t>
            </a:r>
          </a:p>
        </p:txBody>
      </p:sp>
      <p:sp>
        <p:nvSpPr>
          <p:cNvPr id="4" name="TextBox 3"/>
          <p:cNvSpPr txBox="1"/>
          <p:nvPr/>
        </p:nvSpPr>
        <p:spPr>
          <a:xfrm>
            <a:off x="31374" y="1371431"/>
            <a:ext cx="4971826" cy="923330"/>
          </a:xfrm>
          <a:prstGeom prst="rect">
            <a:avLst/>
          </a:prstGeom>
          <a:noFill/>
        </p:spPr>
        <p:txBody>
          <a:bodyPr wrap="square" rtlCol="0">
            <a:spAutoFit/>
          </a:bodyPr>
          <a:lstStyle/>
          <a:p>
            <a:pPr algn="ctr" defTabSz="457200"/>
            <a:r>
              <a:rPr lang="en-US" b="1" dirty="0" smtClean="0">
                <a:solidFill>
                  <a:prstClr val="black"/>
                </a:solidFill>
              </a:rPr>
              <a:t>Breakdown of Sweden's bilateral DAH for </a:t>
            </a:r>
            <a:br>
              <a:rPr lang="en-US" b="1" dirty="0" smtClean="0">
                <a:solidFill>
                  <a:prstClr val="black"/>
                </a:solidFill>
              </a:rPr>
            </a:br>
            <a:r>
              <a:rPr lang="en-US" b="1" dirty="0" smtClean="0">
                <a:solidFill>
                  <a:prstClr val="black"/>
                </a:solidFill>
              </a:rPr>
              <a:t>country-specific support, 2013</a:t>
            </a:r>
            <a:endParaRPr lang="en-US" b="1" dirty="0">
              <a:solidFill>
                <a:prstClr val="black"/>
              </a:solidFill>
            </a:endParaRPr>
          </a:p>
          <a:p>
            <a:pPr defTabSz="457200"/>
            <a:endParaRPr lang="en-US" dirty="0">
              <a:solidFill>
                <a:prstClr val="black"/>
              </a:solidFill>
            </a:endParaRPr>
          </a:p>
        </p:txBody>
      </p:sp>
      <p:sp>
        <p:nvSpPr>
          <p:cNvPr id="8" name="TextBox 7"/>
          <p:cNvSpPr txBox="1"/>
          <p:nvPr/>
        </p:nvSpPr>
        <p:spPr>
          <a:xfrm>
            <a:off x="1242935" y="5339197"/>
            <a:ext cx="2837652" cy="461665"/>
          </a:xfrm>
          <a:prstGeom prst="rect">
            <a:avLst/>
          </a:prstGeom>
          <a:noFill/>
        </p:spPr>
        <p:txBody>
          <a:bodyPr wrap="square" rtlCol="0">
            <a:spAutoFit/>
          </a:bodyPr>
          <a:lstStyle/>
          <a:p>
            <a:pPr defTabSz="457200"/>
            <a:r>
              <a:rPr lang="de-DE" sz="1200" b="1" dirty="0" smtClean="0">
                <a:solidFill>
                  <a:prstClr val="black"/>
                </a:solidFill>
              </a:rPr>
              <a:t>Total: US$182 </a:t>
            </a:r>
            <a:r>
              <a:rPr lang="de-DE" sz="1200" b="1" dirty="0" err="1" smtClean="0">
                <a:solidFill>
                  <a:prstClr val="black"/>
                </a:solidFill>
              </a:rPr>
              <a:t>million</a:t>
            </a:r>
            <a:endParaRPr lang="de-DE" sz="1200" b="1" dirty="0" smtClean="0">
              <a:solidFill>
                <a:prstClr val="black"/>
              </a:solidFill>
            </a:endParaRPr>
          </a:p>
          <a:p>
            <a:pPr defTabSz="457200"/>
            <a:r>
              <a:rPr lang="en-US" sz="1200" dirty="0">
                <a:solidFill>
                  <a:prstClr val="black"/>
                </a:solidFill>
              </a:rPr>
              <a:t>(91% of bilateral DAH </a:t>
            </a:r>
            <a:r>
              <a:rPr lang="en-US" sz="1200" dirty="0" smtClean="0">
                <a:solidFill>
                  <a:prstClr val="black"/>
                </a:solidFill>
              </a:rPr>
              <a:t>has </a:t>
            </a:r>
            <a:r>
              <a:rPr lang="en-US" sz="1200" dirty="0">
                <a:solidFill>
                  <a:prstClr val="black"/>
                </a:solidFill>
              </a:rPr>
              <a:t>been assessed) </a:t>
            </a:r>
          </a:p>
        </p:txBody>
      </p:sp>
    </p:spTree>
    <p:extLst>
      <p:ext uri="{BB962C8B-B14F-4D97-AF65-F5344CB8AC3E}">
        <p14:creationId xmlns:p14="http://schemas.microsoft.com/office/powerpoint/2010/main" val="9919240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Foliennummernplatzhalter 1"/>
          <p:cNvSpPr>
            <a:spLocks noGrp="1"/>
          </p:cNvSpPr>
          <p:nvPr>
            <p:ph type="sldNum" sz="quarter" idx="12"/>
          </p:nvPr>
        </p:nvSpPr>
        <p:spPr/>
        <p:txBody>
          <a:bodyPr/>
          <a:lstStyle/>
          <a:p>
            <a:fld id="{598FCDFB-1B52-D040-B3BE-0917D439A3BA}" type="slidenum">
              <a:rPr lang="en-US" smtClean="0">
                <a:solidFill>
                  <a:prstClr val="black">
                    <a:tint val="75000"/>
                  </a:prstClr>
                </a:solidFill>
              </a:rPr>
              <a:pPr/>
              <a:t>44</a:t>
            </a:fld>
            <a:endParaRPr lang="en-US" dirty="0">
              <a:solidFill>
                <a:prstClr val="black">
                  <a:tint val="75000"/>
                </a:prstClr>
              </a:solidFill>
            </a:endParaRPr>
          </a:p>
        </p:txBody>
      </p:sp>
      <p:sp>
        <p:nvSpPr>
          <p:cNvPr id="8" name="Title 5"/>
          <p:cNvSpPr>
            <a:spLocks noGrp="1"/>
          </p:cNvSpPr>
          <p:nvPr>
            <p:ph type="title"/>
          </p:nvPr>
        </p:nvSpPr>
        <p:spPr>
          <a:xfrm>
            <a:off x="0" y="-4761"/>
            <a:ext cx="9144000" cy="719999"/>
          </a:xfrm>
          <a:solidFill>
            <a:schemeClr val="accent1">
              <a:lumMod val="60000"/>
              <a:lumOff val="40000"/>
            </a:schemeClr>
          </a:solidFill>
        </p:spPr>
        <p:txBody>
          <a:bodyPr>
            <a:normAutofit fontScale="90000"/>
          </a:bodyPr>
          <a:lstStyle/>
          <a:p>
            <a:r>
              <a:rPr lang="en-US" dirty="0" smtClean="0"/>
              <a:t>89% of multilateral funding is for country-specific support</a:t>
            </a:r>
            <a:endParaRPr lang="en-US" dirty="0"/>
          </a:p>
        </p:txBody>
      </p:sp>
      <p:sp>
        <p:nvSpPr>
          <p:cNvPr id="9" name="TextBox 8"/>
          <p:cNvSpPr txBox="1"/>
          <p:nvPr/>
        </p:nvSpPr>
        <p:spPr>
          <a:xfrm>
            <a:off x="171088" y="1305772"/>
            <a:ext cx="6658982" cy="646331"/>
          </a:xfrm>
          <a:prstGeom prst="rect">
            <a:avLst/>
          </a:prstGeom>
          <a:noFill/>
        </p:spPr>
        <p:txBody>
          <a:bodyPr wrap="square" rtlCol="0">
            <a:spAutoFit/>
          </a:bodyPr>
          <a:lstStyle/>
          <a:p>
            <a:pPr algn="ctr" defTabSz="457200"/>
            <a:r>
              <a:rPr lang="en-US" b="1" dirty="0" smtClean="0">
                <a:solidFill>
                  <a:prstClr val="black"/>
                </a:solidFill>
              </a:rPr>
              <a:t>Breakdown of Sweden's multilateral DAH by function, 2013</a:t>
            </a:r>
            <a:endParaRPr lang="en-US" b="1" dirty="0">
              <a:solidFill>
                <a:prstClr val="black"/>
              </a:solidFill>
            </a:endParaRPr>
          </a:p>
          <a:p>
            <a:pPr defTabSz="457200"/>
            <a:endParaRPr lang="en-US" dirty="0">
              <a:solidFill>
                <a:prstClr val="black"/>
              </a:solidFill>
            </a:endParaRPr>
          </a:p>
        </p:txBody>
      </p:sp>
      <p:sp>
        <p:nvSpPr>
          <p:cNvPr id="10" name="Rechteck 9"/>
          <p:cNvSpPr/>
          <p:nvPr/>
        </p:nvSpPr>
        <p:spPr>
          <a:xfrm>
            <a:off x="5991726" y="1863435"/>
            <a:ext cx="2704699" cy="1600438"/>
          </a:xfrm>
          <a:prstGeom prst="rect">
            <a:avLst/>
          </a:prstGeom>
        </p:spPr>
        <p:txBody>
          <a:bodyPr wrap="square">
            <a:spAutoFit/>
          </a:bodyPr>
          <a:lstStyle/>
          <a:p>
            <a:pPr defTabSz="457200"/>
            <a:r>
              <a:rPr lang="en-US" sz="1400" b="1" dirty="0" smtClean="0">
                <a:solidFill>
                  <a:prstClr val="black"/>
                </a:solidFill>
              </a:rPr>
              <a:t>Includes core contributions to large health multilaterals:</a:t>
            </a:r>
          </a:p>
          <a:p>
            <a:pPr marL="285750" indent="-285750" defTabSz="457200">
              <a:buFont typeface="Arial" panose="020B0604020202020204" pitchFamily="34" charset="0"/>
              <a:buChar char="•"/>
            </a:pPr>
            <a:r>
              <a:rPr lang="en-US" sz="1400" dirty="0" smtClean="0">
                <a:solidFill>
                  <a:prstClr val="black"/>
                </a:solidFill>
              </a:rPr>
              <a:t>Global Fund	US$115 million</a:t>
            </a:r>
            <a:endParaRPr lang="en-US" sz="1400" dirty="0">
              <a:solidFill>
                <a:prstClr val="black"/>
              </a:solidFill>
            </a:endParaRPr>
          </a:p>
          <a:p>
            <a:pPr marL="285750" indent="-285750" defTabSz="457200">
              <a:buFont typeface="Arial" panose="020B0604020202020204" pitchFamily="34" charset="0"/>
              <a:buChar char="•"/>
            </a:pPr>
            <a:r>
              <a:rPr lang="en-US" sz="1400" dirty="0">
                <a:solidFill>
                  <a:prstClr val="black"/>
                </a:solidFill>
              </a:rPr>
              <a:t>Gavi	 </a:t>
            </a:r>
            <a:r>
              <a:rPr lang="en-US" sz="1400" dirty="0" smtClean="0">
                <a:solidFill>
                  <a:prstClr val="black"/>
                </a:solidFill>
              </a:rPr>
              <a:t>	US$75 million   </a:t>
            </a:r>
            <a:endParaRPr lang="en-US" sz="1400" dirty="0">
              <a:solidFill>
                <a:prstClr val="black"/>
              </a:solidFill>
            </a:endParaRPr>
          </a:p>
          <a:p>
            <a:pPr marL="285750" indent="-285750" defTabSz="457200">
              <a:buFont typeface="Arial" panose="020B0604020202020204" pitchFamily="34" charset="0"/>
              <a:buChar char="•"/>
            </a:pPr>
            <a:r>
              <a:rPr lang="en-US" sz="1400" dirty="0">
                <a:solidFill>
                  <a:prstClr val="black"/>
                </a:solidFill>
              </a:rPr>
              <a:t>UNFPA	</a:t>
            </a:r>
            <a:r>
              <a:rPr lang="en-US" sz="1400" dirty="0" smtClean="0">
                <a:solidFill>
                  <a:prstClr val="black"/>
                </a:solidFill>
              </a:rPr>
              <a:t>	US$66 million   </a:t>
            </a:r>
            <a:endParaRPr lang="en-US" sz="1400" dirty="0">
              <a:solidFill>
                <a:prstClr val="black"/>
              </a:solidFill>
            </a:endParaRPr>
          </a:p>
          <a:p>
            <a:pPr marL="285750" indent="-285750" defTabSz="457200">
              <a:buFont typeface="Arial" panose="020B0604020202020204" pitchFamily="34" charset="0"/>
              <a:buChar char="•"/>
            </a:pPr>
            <a:r>
              <a:rPr lang="en-US" sz="1400" dirty="0">
                <a:solidFill>
                  <a:prstClr val="black"/>
                </a:solidFill>
              </a:rPr>
              <a:t>UNAIDS	</a:t>
            </a:r>
            <a:r>
              <a:rPr lang="en-US" sz="1400" dirty="0" smtClean="0">
                <a:solidFill>
                  <a:prstClr val="black"/>
                </a:solidFill>
              </a:rPr>
              <a:t>	US$38 million   </a:t>
            </a:r>
            <a:endParaRPr lang="en-US" sz="1400" dirty="0">
              <a:solidFill>
                <a:prstClr val="black"/>
              </a:solidFill>
            </a:endParaRPr>
          </a:p>
          <a:p>
            <a:pPr marL="285750" indent="-285750" defTabSz="457200">
              <a:buFont typeface="Arial" panose="020B0604020202020204" pitchFamily="34" charset="0"/>
              <a:buChar char="•"/>
            </a:pPr>
            <a:r>
              <a:rPr lang="en-US" sz="1400" dirty="0" smtClean="0">
                <a:solidFill>
                  <a:prstClr val="black"/>
                </a:solidFill>
              </a:rPr>
              <a:t>WHO 		US$14 million   </a:t>
            </a:r>
            <a:endParaRPr lang="en-US" sz="1400" dirty="0">
              <a:solidFill>
                <a:prstClr val="black"/>
              </a:solidFill>
            </a:endParaRPr>
          </a:p>
        </p:txBody>
      </p:sp>
      <p:pic>
        <p:nvPicPr>
          <p:cNvPr id="11" name="Picture 18"/>
          <p:cNvPicPr>
            <a:picLocks noChangeAspect="1"/>
          </p:cNvPicPr>
          <p:nvPr/>
        </p:nvPicPr>
        <p:blipFill>
          <a:blip r:embed="rId7"/>
          <a:stretch>
            <a:fillRect/>
          </a:stretch>
        </p:blipFill>
        <p:spPr>
          <a:xfrm>
            <a:off x="419499" y="1950923"/>
            <a:ext cx="5572227" cy="2725148"/>
          </a:xfrm>
          <a:prstGeom prst="rect">
            <a:avLst/>
          </a:prstGeom>
        </p:spPr>
      </p:pic>
    </p:spTree>
    <p:extLst>
      <p:ext uri="{BB962C8B-B14F-4D97-AF65-F5344CB8AC3E}">
        <p14:creationId xmlns:p14="http://schemas.microsoft.com/office/powerpoint/2010/main" val="376492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57200" y="3160950"/>
            <a:ext cx="7704856" cy="600517"/>
          </a:xfrm>
          <a:prstGeom prst="rect">
            <a:avLst/>
          </a:prstGeom>
          <a:solidFill>
            <a:schemeClr val="bg2">
              <a:lumMod val="9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4F81BD">
                  <a:lumMod val="50000"/>
                </a:srgbClr>
              </a:solidFill>
              <a:latin typeface="Segoe" pitchFamily="34" charset="0"/>
            </a:endParaRPr>
          </a:p>
        </p:txBody>
      </p:sp>
      <p:sp>
        <p:nvSpPr>
          <p:cNvPr id="3" name="Inhaltsplatzhalter 2"/>
          <p:cNvSpPr>
            <a:spLocks noGrp="1"/>
          </p:cNvSpPr>
          <p:nvPr>
            <p:ph idx="1"/>
          </p:nvPr>
        </p:nvSpPr>
        <p:spPr>
          <a:xfrm>
            <a:off x="457200" y="1571173"/>
            <a:ext cx="8229600" cy="4525963"/>
          </a:xfrm>
        </p:spPr>
        <p:txBody>
          <a:bodyPr>
            <a:normAutofit/>
          </a:bodyPr>
          <a:lstStyle/>
          <a:p>
            <a:pPr>
              <a:spcBef>
                <a:spcPts val="600"/>
              </a:spcBef>
              <a:spcAft>
                <a:spcPts val="1800"/>
              </a:spcAft>
              <a:buClr>
                <a:schemeClr val="bg2">
                  <a:lumMod val="50000"/>
                </a:schemeClr>
              </a:buClr>
            </a:pPr>
            <a:r>
              <a:rPr lang="en-US" dirty="0" smtClean="0"/>
              <a:t>Evolution </a:t>
            </a:r>
            <a:r>
              <a:rPr lang="en-US" dirty="0"/>
              <a:t>of </a:t>
            </a:r>
            <a:r>
              <a:rPr lang="en-US" dirty="0" smtClean="0"/>
              <a:t>DAH Framework</a:t>
            </a:r>
          </a:p>
          <a:p>
            <a:pPr>
              <a:spcBef>
                <a:spcPts val="600"/>
              </a:spcBef>
              <a:spcAft>
                <a:spcPts val="1800"/>
              </a:spcAft>
              <a:buClr>
                <a:schemeClr val="bg2">
                  <a:lumMod val="50000"/>
                </a:schemeClr>
              </a:buClr>
            </a:pPr>
            <a:r>
              <a:rPr lang="en-US" dirty="0"/>
              <a:t>Preliminary f</a:t>
            </a:r>
            <a:r>
              <a:rPr lang="en-US" dirty="0" smtClean="0"/>
              <a:t>indings </a:t>
            </a:r>
            <a:r>
              <a:rPr lang="en-US" dirty="0"/>
              <a:t>for Sweden</a:t>
            </a:r>
          </a:p>
          <a:p>
            <a:pPr>
              <a:spcBef>
                <a:spcPts val="600"/>
              </a:spcBef>
              <a:spcAft>
                <a:spcPts val="1800"/>
              </a:spcAft>
              <a:buClr>
                <a:schemeClr val="bg2">
                  <a:lumMod val="50000"/>
                </a:schemeClr>
              </a:buClr>
            </a:pPr>
            <a:r>
              <a:rPr lang="en-US" dirty="0" smtClean="0"/>
              <a:t>Donor comparison </a:t>
            </a:r>
          </a:p>
          <a:p>
            <a:pPr>
              <a:spcBef>
                <a:spcPts val="600"/>
              </a:spcBef>
              <a:spcAft>
                <a:spcPts val="1800"/>
              </a:spcAft>
              <a:buClr>
                <a:schemeClr val="bg2">
                  <a:lumMod val="50000"/>
                </a:schemeClr>
              </a:buClr>
            </a:pPr>
            <a:r>
              <a:rPr lang="en-US" dirty="0" smtClean="0"/>
              <a:t>Initial conclusions </a:t>
            </a:r>
            <a:endParaRPr lang="en-US" dirty="0"/>
          </a:p>
        </p:txBody>
      </p:sp>
      <p:sp>
        <p:nvSpPr>
          <p:cNvPr id="5" name="Foliennummernplatzhalter 4"/>
          <p:cNvSpPr>
            <a:spLocks noGrp="1"/>
          </p:cNvSpPr>
          <p:nvPr>
            <p:ph type="sldNum" sz="quarter" idx="4294967295"/>
          </p:nvPr>
        </p:nvSpPr>
        <p:spPr>
          <a:xfrm>
            <a:off x="8394192" y="6412056"/>
            <a:ext cx="384048" cy="365125"/>
          </a:xfrm>
          <a:prstGeom prst="rect">
            <a:avLst/>
          </a:prstGeom>
        </p:spPr>
        <p:txBody>
          <a:bodyPr/>
          <a:lstStyle/>
          <a:p>
            <a:fld id="{01052961-14CD-45D2-98DF-50022118EB18}" type="slidenum">
              <a:rPr lang="en-US" smtClean="0">
                <a:solidFill>
                  <a:srgbClr val="CEDEE4"/>
                </a:solidFill>
              </a:rPr>
              <a:pPr/>
              <a:t>45</a:t>
            </a:fld>
            <a:endParaRPr lang="en-US" dirty="0">
              <a:solidFill>
                <a:srgbClr val="CEDEE4"/>
              </a:solidFill>
            </a:endParaRPr>
          </a:p>
        </p:txBody>
      </p:sp>
      <p:sp>
        <p:nvSpPr>
          <p:cNvPr id="6" name="Title 5"/>
          <p:cNvSpPr>
            <a:spLocks noGrp="1"/>
          </p:cNvSpPr>
          <p:nvPr>
            <p:ph type="title"/>
          </p:nvPr>
        </p:nvSpPr>
        <p:spPr>
          <a:xfrm>
            <a:off x="0" y="0"/>
            <a:ext cx="9144000" cy="719999"/>
          </a:xfrm>
        </p:spPr>
        <p:txBody>
          <a:bodyPr>
            <a:normAutofit/>
          </a:bodyPr>
          <a:lstStyle/>
          <a:p>
            <a:r>
              <a:rPr lang="de-DE" sz="2900" dirty="0" smtClean="0"/>
              <a:t>Content</a:t>
            </a:r>
            <a:endParaRPr lang="en-US" sz="2900" dirty="0"/>
          </a:p>
        </p:txBody>
      </p:sp>
    </p:spTree>
    <p:extLst>
      <p:ext uri="{BB962C8B-B14F-4D97-AF65-F5344CB8AC3E}">
        <p14:creationId xmlns:p14="http://schemas.microsoft.com/office/powerpoint/2010/main" val="48634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2643369338"/>
              </p:ext>
            </p:extLst>
          </p:nvPr>
        </p:nvGraphicFramePr>
        <p:xfrm>
          <a:off x="2118" y="1192"/>
          <a:ext cx="2116" cy="1190"/>
        </p:xfrm>
        <a:graphic>
          <a:graphicData uri="http://schemas.openxmlformats.org/presentationml/2006/ole">
            <mc:AlternateContent xmlns:mc="http://schemas.openxmlformats.org/markup-compatibility/2006">
              <mc:Choice xmlns:v="urn:schemas-microsoft-com:vml" Requires="v">
                <p:oleObj spid="_x0000_s1844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2118" y="1192"/>
                        <a:ext cx="2116" cy="1190"/>
                      </a:xfrm>
                      <a:prstGeom prst="rect">
                        <a:avLst/>
                      </a:prstGeom>
                    </p:spPr>
                  </p:pic>
                </p:oleObj>
              </mc:Fallback>
            </mc:AlternateContent>
          </a:graphicData>
        </a:graphic>
      </p:graphicFrame>
      <p:sp>
        <p:nvSpPr>
          <p:cNvPr id="5" name="Rechteck 4" hidden="1"/>
          <p:cNvSpPr/>
          <p:nvPr>
            <p:custDataLst>
              <p:tags r:id="rId3"/>
            </p:custDataLst>
          </p:nvPr>
        </p:nvSpPr>
        <p:spPr bwMode="auto">
          <a:xfrm>
            <a:off x="0" y="0"/>
            <a:ext cx="211667" cy="119063"/>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7200">
              <a:spcBef>
                <a:spcPct val="0"/>
              </a:spcBef>
              <a:spcAft>
                <a:spcPct val="0"/>
              </a:spcAft>
            </a:pPr>
            <a:endParaRPr lang="de-DE" sz="1400">
              <a:solidFill>
                <a:prstClr val="white"/>
              </a:solidFill>
              <a:sym typeface="Calibri"/>
            </a:endParaRPr>
          </a:p>
        </p:txBody>
      </p:sp>
      <p:sp>
        <p:nvSpPr>
          <p:cNvPr id="6" name="Title 5"/>
          <p:cNvSpPr>
            <a:spLocks noGrp="1"/>
          </p:cNvSpPr>
          <p:nvPr>
            <p:ph type="title"/>
          </p:nvPr>
        </p:nvSpPr>
        <p:spPr/>
        <p:txBody>
          <a:bodyPr>
            <a:normAutofit/>
          </a:bodyPr>
          <a:lstStyle/>
          <a:p>
            <a:pPr marL="285750" indent="-285750">
              <a:spcBef>
                <a:spcPts val="1200"/>
              </a:spcBef>
            </a:pPr>
            <a:r>
              <a:rPr lang="en-US" sz="2800" dirty="0" smtClean="0"/>
              <a:t>77-91</a:t>
            </a:r>
            <a:r>
              <a:rPr lang="en-US" sz="2800" dirty="0"/>
              <a:t>% of </a:t>
            </a:r>
            <a:r>
              <a:rPr lang="en-US" sz="2800" dirty="0" smtClean="0"/>
              <a:t>total </a:t>
            </a:r>
            <a:r>
              <a:rPr lang="en-US" sz="2800" dirty="0"/>
              <a:t>DAH </a:t>
            </a:r>
            <a:r>
              <a:rPr lang="en-US" sz="2800" dirty="0" smtClean="0"/>
              <a:t>is country-specific support</a:t>
            </a:r>
            <a:endParaRPr lang="en-US" sz="2800" dirty="0"/>
          </a:p>
        </p:txBody>
      </p:sp>
      <p:sp>
        <p:nvSpPr>
          <p:cNvPr id="2" name="Foliennummernplatzhalter 1"/>
          <p:cNvSpPr>
            <a:spLocks noGrp="1"/>
          </p:cNvSpPr>
          <p:nvPr>
            <p:ph type="sldNum" sz="quarter" idx="12"/>
          </p:nvPr>
        </p:nvSpPr>
        <p:spPr/>
        <p:txBody>
          <a:bodyPr/>
          <a:lstStyle/>
          <a:p>
            <a:fld id="{598FCDFB-1B52-D040-B3BE-0917D439A3BA}" type="slidenum">
              <a:rPr lang="en-US" smtClean="0">
                <a:solidFill>
                  <a:prstClr val="black">
                    <a:tint val="75000"/>
                  </a:prstClr>
                </a:solidFill>
              </a:rPr>
              <a:pPr/>
              <a:t>46</a:t>
            </a:fld>
            <a:endParaRPr lang="en-US">
              <a:solidFill>
                <a:prstClr val="black">
                  <a:tint val="75000"/>
                </a:prstClr>
              </a:solidFill>
            </a:endParaRPr>
          </a:p>
        </p:txBody>
      </p:sp>
      <p:sp>
        <p:nvSpPr>
          <p:cNvPr id="7" name="TextBox 6"/>
          <p:cNvSpPr txBox="1"/>
          <p:nvPr/>
        </p:nvSpPr>
        <p:spPr>
          <a:xfrm>
            <a:off x="755946" y="5319418"/>
            <a:ext cx="7315200" cy="892552"/>
          </a:xfrm>
          <a:prstGeom prst="rect">
            <a:avLst/>
          </a:prstGeom>
          <a:noFill/>
        </p:spPr>
        <p:txBody>
          <a:bodyPr wrap="square" rtlCol="0">
            <a:spAutoFit/>
          </a:bodyPr>
          <a:lstStyle/>
          <a:p>
            <a:pPr marL="285750" indent="-285750" defTabSz="457200">
              <a:spcBef>
                <a:spcPts val="1200"/>
              </a:spcBef>
              <a:buFont typeface="Arial" panose="020B0604020202020204" pitchFamily="34" charset="0"/>
              <a:buChar char="•"/>
            </a:pPr>
            <a:r>
              <a:rPr lang="en-US" sz="1400" dirty="0" smtClean="0">
                <a:solidFill>
                  <a:prstClr val="black"/>
                </a:solidFill>
              </a:rPr>
              <a:t>Sweden’s investments to core functions and country-specific services are roughly equal in proportion to Germany</a:t>
            </a:r>
          </a:p>
          <a:p>
            <a:pPr marL="285750" indent="-285750" defTabSz="457200">
              <a:spcBef>
                <a:spcPts val="1200"/>
              </a:spcBef>
              <a:buFont typeface="Arial" panose="020B0604020202020204" pitchFamily="34" charset="0"/>
              <a:buChar char="•"/>
            </a:pPr>
            <a:r>
              <a:rPr lang="en-US" sz="1400" b="1" dirty="0" smtClean="0">
                <a:solidFill>
                  <a:prstClr val="black"/>
                </a:solidFill>
              </a:rPr>
              <a:t>Norway</a:t>
            </a:r>
            <a:r>
              <a:rPr lang="en-US" sz="1400" dirty="0" smtClean="0">
                <a:solidFill>
                  <a:prstClr val="black"/>
                </a:solidFill>
              </a:rPr>
              <a:t> invests most in global support (23%) and </a:t>
            </a:r>
            <a:r>
              <a:rPr lang="en-US" sz="1400" b="1" dirty="0" smtClean="0">
                <a:solidFill>
                  <a:prstClr val="black"/>
                </a:solidFill>
              </a:rPr>
              <a:t>France </a:t>
            </a:r>
            <a:r>
              <a:rPr lang="en-US" sz="1400" dirty="0" smtClean="0">
                <a:solidFill>
                  <a:prstClr val="black"/>
                </a:solidFill>
              </a:rPr>
              <a:t>least (9%)</a:t>
            </a:r>
            <a:endParaRPr lang="en-US" sz="1400" dirty="0">
              <a:solidFill>
                <a:prstClr val="black"/>
              </a:solidFill>
            </a:endParaRPr>
          </a:p>
        </p:txBody>
      </p:sp>
      <p:sp>
        <p:nvSpPr>
          <p:cNvPr id="9" name="Textfeld 8"/>
          <p:cNvSpPr txBox="1"/>
          <p:nvPr/>
        </p:nvSpPr>
        <p:spPr>
          <a:xfrm>
            <a:off x="211667" y="904771"/>
            <a:ext cx="6054290" cy="646331"/>
          </a:xfrm>
          <a:prstGeom prst="rect">
            <a:avLst/>
          </a:prstGeom>
          <a:noFill/>
        </p:spPr>
        <p:txBody>
          <a:bodyPr wrap="square" rtlCol="0">
            <a:spAutoFit/>
          </a:bodyPr>
          <a:lstStyle/>
          <a:p>
            <a:pPr defTabSz="457200"/>
            <a:r>
              <a:rPr lang="en-US" b="1" dirty="0" smtClean="0">
                <a:solidFill>
                  <a:prstClr val="black"/>
                </a:solidFill>
              </a:rPr>
              <a:t>Total DAH </a:t>
            </a:r>
            <a:r>
              <a:rPr lang="en-US" b="1" dirty="0">
                <a:solidFill>
                  <a:prstClr val="black"/>
                </a:solidFill>
              </a:rPr>
              <a:t>funding across </a:t>
            </a:r>
            <a:r>
              <a:rPr lang="en-US" b="1" dirty="0" smtClean="0">
                <a:solidFill>
                  <a:prstClr val="black"/>
                </a:solidFill>
              </a:rPr>
              <a:t>types, </a:t>
            </a:r>
            <a:r>
              <a:rPr lang="en-US" b="1" dirty="0">
                <a:solidFill>
                  <a:prstClr val="black"/>
                </a:solidFill>
              </a:rPr>
              <a:t>2013 </a:t>
            </a:r>
            <a:br>
              <a:rPr lang="en-US" b="1" dirty="0">
                <a:solidFill>
                  <a:prstClr val="black"/>
                </a:solidFill>
              </a:rPr>
            </a:br>
            <a:r>
              <a:rPr lang="en-US" dirty="0">
                <a:solidFill>
                  <a:prstClr val="black"/>
                </a:solidFill>
              </a:rPr>
              <a:t>as a percentage of total </a:t>
            </a:r>
            <a:r>
              <a:rPr lang="en-US" dirty="0" smtClean="0">
                <a:solidFill>
                  <a:prstClr val="black"/>
                </a:solidFill>
              </a:rPr>
              <a:t>DAH</a:t>
            </a:r>
            <a:endParaRPr lang="en-US" dirty="0">
              <a:solidFill>
                <a:prstClr val="black"/>
              </a:solidFill>
            </a:endParaRPr>
          </a:p>
        </p:txBody>
      </p:sp>
      <p:pic>
        <p:nvPicPr>
          <p:cNvPr id="1128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60" y="1676400"/>
            <a:ext cx="866532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3064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nvPr>
        </p:nvGraphicFramePr>
        <p:xfrm>
          <a:off x="2118" y="1192"/>
          <a:ext cx="2116" cy="1190"/>
        </p:xfrm>
        <a:graphic>
          <a:graphicData uri="http://schemas.openxmlformats.org/presentationml/2006/ole">
            <mc:AlternateContent xmlns:mc="http://schemas.openxmlformats.org/markup-compatibility/2006">
              <mc:Choice xmlns:v="urn:schemas-microsoft-com:vml" Requires="v">
                <p:oleObj spid="_x0000_s19464"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2118" y="1192"/>
                        <a:ext cx="2116" cy="1190"/>
                      </a:xfrm>
                      <a:prstGeom prst="rect">
                        <a:avLst/>
                      </a:prstGeom>
                    </p:spPr>
                  </p:pic>
                </p:oleObj>
              </mc:Fallback>
            </mc:AlternateContent>
          </a:graphicData>
        </a:graphic>
      </p:graphicFrame>
      <p:sp>
        <p:nvSpPr>
          <p:cNvPr id="5" name="Rechteck 4" hidden="1"/>
          <p:cNvSpPr/>
          <p:nvPr>
            <p:custDataLst>
              <p:tags r:id="rId3"/>
            </p:custDataLst>
          </p:nvPr>
        </p:nvSpPr>
        <p:spPr bwMode="auto">
          <a:xfrm>
            <a:off x="0" y="0"/>
            <a:ext cx="211667" cy="119063"/>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7200">
              <a:spcBef>
                <a:spcPct val="0"/>
              </a:spcBef>
              <a:spcAft>
                <a:spcPct val="0"/>
              </a:spcAft>
            </a:pPr>
            <a:endParaRPr lang="de-DE" sz="1400">
              <a:solidFill>
                <a:prstClr val="white"/>
              </a:solidFill>
              <a:sym typeface="Calibri"/>
            </a:endParaRPr>
          </a:p>
        </p:txBody>
      </p:sp>
      <p:sp>
        <p:nvSpPr>
          <p:cNvPr id="6" name="Title 5"/>
          <p:cNvSpPr>
            <a:spLocks noGrp="1"/>
          </p:cNvSpPr>
          <p:nvPr>
            <p:ph type="title"/>
          </p:nvPr>
        </p:nvSpPr>
        <p:spPr/>
        <p:txBody>
          <a:bodyPr>
            <a:normAutofit/>
          </a:bodyPr>
          <a:lstStyle/>
          <a:p>
            <a:pPr marL="285750" indent="-285750">
              <a:spcBef>
                <a:spcPts val="1200"/>
              </a:spcBef>
            </a:pPr>
            <a:r>
              <a:rPr lang="en-US" sz="2800" dirty="0" smtClean="0"/>
              <a:t>61-90</a:t>
            </a:r>
            <a:r>
              <a:rPr lang="en-US" sz="2800" dirty="0"/>
              <a:t>% of </a:t>
            </a:r>
            <a:r>
              <a:rPr lang="en-US" sz="2800" dirty="0" smtClean="0"/>
              <a:t>bilateral DAH is for country-specific purposes</a:t>
            </a:r>
            <a:endParaRPr lang="en-US" sz="2800" dirty="0"/>
          </a:p>
        </p:txBody>
      </p:sp>
      <p:sp>
        <p:nvSpPr>
          <p:cNvPr id="2" name="Foliennummernplatzhalter 1"/>
          <p:cNvSpPr>
            <a:spLocks noGrp="1"/>
          </p:cNvSpPr>
          <p:nvPr>
            <p:ph type="sldNum" sz="quarter" idx="12"/>
          </p:nvPr>
        </p:nvSpPr>
        <p:spPr/>
        <p:txBody>
          <a:bodyPr/>
          <a:lstStyle/>
          <a:p>
            <a:fld id="{598FCDFB-1B52-D040-B3BE-0917D439A3BA}" type="slidenum">
              <a:rPr lang="en-US" smtClean="0">
                <a:solidFill>
                  <a:prstClr val="black">
                    <a:tint val="75000"/>
                  </a:prstClr>
                </a:solidFill>
              </a:rPr>
              <a:pPr/>
              <a:t>47</a:t>
            </a:fld>
            <a:endParaRPr lang="en-US">
              <a:solidFill>
                <a:prstClr val="black">
                  <a:tint val="75000"/>
                </a:prstClr>
              </a:solidFill>
            </a:endParaRPr>
          </a:p>
        </p:txBody>
      </p:sp>
      <p:sp>
        <p:nvSpPr>
          <p:cNvPr id="7" name="TextBox 6"/>
          <p:cNvSpPr txBox="1"/>
          <p:nvPr/>
        </p:nvSpPr>
        <p:spPr>
          <a:xfrm>
            <a:off x="832948" y="5319418"/>
            <a:ext cx="7315200" cy="892552"/>
          </a:xfrm>
          <a:prstGeom prst="rect">
            <a:avLst/>
          </a:prstGeom>
          <a:noFill/>
        </p:spPr>
        <p:txBody>
          <a:bodyPr wrap="square" rtlCol="0">
            <a:spAutoFit/>
          </a:bodyPr>
          <a:lstStyle/>
          <a:p>
            <a:pPr marL="285750" indent="-285750" defTabSz="457200">
              <a:spcBef>
                <a:spcPts val="1200"/>
              </a:spcBef>
              <a:buFont typeface="Arial" panose="020B0604020202020204" pitchFamily="34" charset="0"/>
              <a:buChar char="•"/>
            </a:pPr>
            <a:r>
              <a:rPr lang="en-US" sz="1400" b="1" dirty="0" smtClean="0">
                <a:solidFill>
                  <a:prstClr val="black"/>
                </a:solidFill>
              </a:rPr>
              <a:t>Sweden</a:t>
            </a:r>
            <a:r>
              <a:rPr lang="en-US" sz="1400" dirty="0" smtClean="0">
                <a:solidFill>
                  <a:prstClr val="black"/>
                </a:solidFill>
              </a:rPr>
              <a:t> invests 20% of bilateral DAH in core functions, roughly the same as </a:t>
            </a:r>
            <a:r>
              <a:rPr lang="en-US" sz="1400" b="1" dirty="0" smtClean="0">
                <a:solidFill>
                  <a:prstClr val="black"/>
                </a:solidFill>
              </a:rPr>
              <a:t>France</a:t>
            </a:r>
            <a:r>
              <a:rPr lang="en-US" sz="1400" dirty="0" smtClean="0">
                <a:solidFill>
                  <a:prstClr val="black"/>
                </a:solidFill>
              </a:rPr>
              <a:t> and </a:t>
            </a:r>
            <a:r>
              <a:rPr lang="en-US" sz="1400" b="1" dirty="0" smtClean="0">
                <a:solidFill>
                  <a:prstClr val="black"/>
                </a:solidFill>
              </a:rPr>
              <a:t>the Netherlands</a:t>
            </a:r>
          </a:p>
          <a:p>
            <a:pPr marL="285750" indent="-285750" defTabSz="457200">
              <a:spcBef>
                <a:spcPts val="1200"/>
              </a:spcBef>
              <a:buFont typeface="Arial" panose="020B0604020202020204" pitchFamily="34" charset="0"/>
              <a:buChar char="•"/>
            </a:pPr>
            <a:r>
              <a:rPr lang="en-US" sz="1400" b="1" dirty="0" smtClean="0">
                <a:solidFill>
                  <a:prstClr val="black"/>
                </a:solidFill>
              </a:rPr>
              <a:t>Norway</a:t>
            </a:r>
            <a:r>
              <a:rPr lang="en-US" sz="1400" dirty="0" smtClean="0">
                <a:solidFill>
                  <a:prstClr val="black"/>
                </a:solidFill>
              </a:rPr>
              <a:t> invests most in core functions (39%) and </a:t>
            </a:r>
            <a:r>
              <a:rPr lang="en-US" sz="1400" b="1" dirty="0" smtClean="0">
                <a:solidFill>
                  <a:prstClr val="black"/>
                </a:solidFill>
              </a:rPr>
              <a:t>Australia </a:t>
            </a:r>
            <a:r>
              <a:rPr lang="en-US" sz="1400" dirty="0" smtClean="0">
                <a:solidFill>
                  <a:prstClr val="black"/>
                </a:solidFill>
              </a:rPr>
              <a:t>least (10%)</a:t>
            </a:r>
            <a:endParaRPr lang="en-US" sz="1400" dirty="0">
              <a:solidFill>
                <a:prstClr val="black"/>
              </a:solidFill>
            </a:endParaRPr>
          </a:p>
        </p:txBody>
      </p:sp>
      <p:pic>
        <p:nvPicPr>
          <p:cNvPr id="4" name="Picture 3"/>
          <p:cNvPicPr>
            <a:picLocks noChangeAspect="1"/>
          </p:cNvPicPr>
          <p:nvPr/>
        </p:nvPicPr>
        <p:blipFill>
          <a:blip r:embed="rId8"/>
          <a:stretch>
            <a:fillRect/>
          </a:stretch>
        </p:blipFill>
        <p:spPr>
          <a:xfrm>
            <a:off x="1084750" y="1185202"/>
            <a:ext cx="7797460" cy="4102964"/>
          </a:xfrm>
          <a:prstGeom prst="rect">
            <a:avLst/>
          </a:prstGeom>
        </p:spPr>
      </p:pic>
      <p:sp>
        <p:nvSpPr>
          <p:cNvPr id="10" name="TextBox 9"/>
          <p:cNvSpPr txBox="1"/>
          <p:nvPr/>
        </p:nvSpPr>
        <p:spPr>
          <a:xfrm>
            <a:off x="434340" y="862037"/>
            <a:ext cx="8275320" cy="646331"/>
          </a:xfrm>
          <a:prstGeom prst="rect">
            <a:avLst/>
          </a:prstGeom>
          <a:noFill/>
        </p:spPr>
        <p:txBody>
          <a:bodyPr wrap="square" rtlCol="0">
            <a:spAutoFit/>
          </a:bodyPr>
          <a:lstStyle/>
          <a:p>
            <a:pPr defTabSz="457200"/>
            <a:r>
              <a:rPr lang="en-US" b="1" dirty="0" smtClean="0">
                <a:solidFill>
                  <a:prstClr val="black"/>
                </a:solidFill>
              </a:rPr>
              <a:t>Bilateral DAH funding across types, 2013 </a:t>
            </a:r>
            <a:br>
              <a:rPr lang="en-US" b="1" dirty="0" smtClean="0">
                <a:solidFill>
                  <a:prstClr val="black"/>
                </a:solidFill>
              </a:rPr>
            </a:br>
            <a:r>
              <a:rPr lang="en-US" dirty="0" smtClean="0">
                <a:solidFill>
                  <a:prstClr val="black"/>
                </a:solidFill>
              </a:rPr>
              <a:t>as a percentage of total bilateral DAH</a:t>
            </a:r>
            <a:endParaRPr lang="en-US" dirty="0">
              <a:solidFill>
                <a:prstClr val="black"/>
              </a:solidFill>
            </a:endParaRPr>
          </a:p>
        </p:txBody>
      </p:sp>
    </p:spTree>
    <p:extLst>
      <p:ext uri="{BB962C8B-B14F-4D97-AF65-F5344CB8AC3E}">
        <p14:creationId xmlns:p14="http://schemas.microsoft.com/office/powerpoint/2010/main" val="858619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1872"/>
          </a:xfrm>
        </p:spPr>
        <p:txBody>
          <a:bodyPr>
            <a:noAutofit/>
          </a:bodyPr>
          <a:lstStyle/>
          <a:p>
            <a:pPr lvl="0"/>
            <a:r>
              <a:rPr lang="en-US" sz="2600" dirty="0" smtClean="0"/>
              <a:t>Five of seven donors provide more than half or their core function to GPGs</a:t>
            </a:r>
            <a:endParaRPr lang="en-US" sz="2600" dirty="0"/>
          </a:p>
        </p:txBody>
      </p:sp>
      <p:graphicFrame>
        <p:nvGraphicFramePr>
          <p:cNvPr id="3" name="Tabelle 2"/>
          <p:cNvGraphicFramePr>
            <a:graphicFrameLocks noGrp="1"/>
          </p:cNvGraphicFramePr>
          <p:nvPr>
            <p:extLst>
              <p:ext uri="{D42A27DB-BD31-4B8C-83A1-F6EECF244321}">
                <p14:modId xmlns:p14="http://schemas.microsoft.com/office/powerpoint/2010/main" val="2874436745"/>
              </p:ext>
            </p:extLst>
          </p:nvPr>
        </p:nvGraphicFramePr>
        <p:xfrm>
          <a:off x="457200" y="1419077"/>
          <a:ext cx="8077200" cy="4448323"/>
        </p:xfrm>
        <a:graphic>
          <a:graphicData uri="http://schemas.openxmlformats.org/drawingml/2006/table">
            <a:tbl>
              <a:tblPr firstRow="1" firstCol="1" bandRow="1">
                <a:tableStyleId>{5C22544A-7EE6-4342-B048-85BDC9FD1C3A}</a:tableStyleId>
              </a:tblPr>
              <a:tblGrid>
                <a:gridCol w="1346200"/>
                <a:gridCol w="1346200"/>
                <a:gridCol w="1346200"/>
                <a:gridCol w="1346200"/>
                <a:gridCol w="1346200"/>
                <a:gridCol w="1346200"/>
              </a:tblGrid>
              <a:tr h="266869">
                <a:tc rowSpan="2">
                  <a:txBody>
                    <a:bodyPr/>
                    <a:lstStyle/>
                    <a:p>
                      <a:endParaRPr lang="en-US" sz="1300" b="1" noProof="0" dirty="0">
                        <a:effectLst/>
                        <a:latin typeface="Calibri"/>
                      </a:endParaRPr>
                    </a:p>
                  </a:txBody>
                  <a:tcPr marL="68580" marR="68580" marT="0" marB="0"/>
                </a:tc>
                <a:tc rowSpan="2">
                  <a:txBody>
                    <a:bodyPr/>
                    <a:lstStyle/>
                    <a:p>
                      <a:pPr marL="0" marR="0" algn="ctr">
                        <a:lnSpc>
                          <a:spcPct val="115000"/>
                        </a:lnSpc>
                        <a:spcBef>
                          <a:spcPts val="0"/>
                        </a:spcBef>
                        <a:spcAft>
                          <a:spcPts val="0"/>
                        </a:spcAft>
                      </a:pPr>
                      <a:r>
                        <a:rPr lang="en-US" sz="1300" b="1" noProof="0" dirty="0" smtClean="0">
                          <a:effectLst/>
                        </a:rPr>
                        <a:t>% of bilateral health ODA devoted to core functions</a:t>
                      </a:r>
                      <a:endParaRPr lang="en-US" sz="1300" b="1" noProof="0" dirty="0">
                        <a:effectLst/>
                        <a:latin typeface="Calibri"/>
                        <a:ea typeface="Calibri"/>
                        <a:cs typeface="Times New Roman"/>
                      </a:endParaRPr>
                    </a:p>
                  </a:txBody>
                  <a:tcPr marL="68580" marR="68580" marT="0" marB="0"/>
                </a:tc>
                <a:tc rowSpan="2">
                  <a:txBody>
                    <a:bodyPr/>
                    <a:lstStyle/>
                    <a:p>
                      <a:pPr marL="0" marR="0" algn="ctr">
                        <a:lnSpc>
                          <a:spcPct val="115000"/>
                        </a:lnSpc>
                        <a:spcBef>
                          <a:spcPts val="0"/>
                        </a:spcBef>
                        <a:spcAft>
                          <a:spcPts val="0"/>
                        </a:spcAft>
                      </a:pPr>
                      <a:r>
                        <a:rPr lang="en-US" sz="1300" b="1" noProof="0" dirty="0" smtClean="0">
                          <a:effectLst/>
                        </a:rPr>
                        <a:t>Amount devoted to core functions</a:t>
                      </a:r>
                      <a:endParaRPr lang="en-US" sz="1300" b="1" noProof="0" dirty="0">
                        <a:effectLst/>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1300" b="1" noProof="0" dirty="0" smtClean="0">
                          <a:effectLst/>
                        </a:rPr>
                        <a:t>Breakdown of core functions (%)</a:t>
                      </a:r>
                      <a:endParaRPr lang="en-US" sz="1300" b="1" noProof="0" dirty="0">
                        <a:effectLst/>
                        <a:latin typeface="Calibri"/>
                        <a:ea typeface="Calibri"/>
                        <a:cs typeface="Times New Roman"/>
                      </a:endParaRPr>
                    </a:p>
                  </a:txBody>
                  <a:tcPr marL="68580" marR="68580" marT="0" marB="0"/>
                </a:tc>
                <a:tc hMerge="1">
                  <a:txBody>
                    <a:bodyPr/>
                    <a:lstStyle/>
                    <a:p>
                      <a:endParaRPr lang="de-DE"/>
                    </a:p>
                  </a:txBody>
                  <a:tcPr/>
                </a:tc>
                <a:tc hMerge="1">
                  <a:txBody>
                    <a:bodyPr/>
                    <a:lstStyle/>
                    <a:p>
                      <a:endParaRPr lang="de-DE"/>
                    </a:p>
                  </a:txBody>
                  <a:tcPr/>
                </a:tc>
              </a:tr>
              <a:tr h="800608">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algn="ctr">
                        <a:lnSpc>
                          <a:spcPct val="115000"/>
                        </a:lnSpc>
                        <a:spcBef>
                          <a:spcPts val="0"/>
                        </a:spcBef>
                        <a:spcAft>
                          <a:spcPts val="0"/>
                        </a:spcAft>
                      </a:pPr>
                      <a:r>
                        <a:rPr lang="en-US" sz="1300" b="1" noProof="0" dirty="0" smtClean="0">
                          <a:effectLst/>
                        </a:rPr>
                        <a:t>GPGs</a:t>
                      </a:r>
                      <a:endParaRPr lang="en-US" sz="1300" b="1" noProof="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300" b="1" noProof="0" dirty="0" smtClean="0">
                          <a:effectLst/>
                        </a:rPr>
                        <a:t>Managing externalities</a:t>
                      </a:r>
                      <a:endParaRPr lang="en-US" sz="1300" b="1" noProof="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300" b="1" noProof="0" dirty="0" smtClean="0">
                          <a:effectLst/>
                        </a:rPr>
                        <a:t>Leadership or stewardship</a:t>
                      </a:r>
                      <a:endParaRPr lang="en-US" sz="1300" b="1" noProof="0" dirty="0">
                        <a:effectLst/>
                        <a:latin typeface="Calibri"/>
                        <a:ea typeface="Calibri"/>
                        <a:cs typeface="Times New Roman"/>
                      </a:endParaRPr>
                    </a:p>
                  </a:txBody>
                  <a:tcPr marL="68580" marR="68580" marT="0" marB="0"/>
                </a:tc>
              </a:tr>
              <a:tr h="482978">
                <a:tc>
                  <a:txBody>
                    <a:bodyPr/>
                    <a:lstStyle/>
                    <a:p>
                      <a:pPr marL="0" marR="0" algn="ctr">
                        <a:lnSpc>
                          <a:spcPct val="115000"/>
                        </a:lnSpc>
                        <a:spcBef>
                          <a:spcPts val="0"/>
                        </a:spcBef>
                        <a:spcAft>
                          <a:spcPts val="0"/>
                        </a:spcAft>
                      </a:pPr>
                      <a:r>
                        <a:rPr lang="en-US" sz="1300" noProof="0" dirty="0" smtClean="0">
                          <a:effectLst/>
                        </a:rPr>
                        <a:t>Norway</a:t>
                      </a:r>
                      <a:endParaRPr lang="en-US" sz="1300" noProof="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300" noProof="0" dirty="0" smtClean="0">
                          <a:effectLst/>
                        </a:rPr>
                        <a:t>39.1%</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100.4</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81.1%</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0.4%</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18.5%</a:t>
                      </a:r>
                      <a:endParaRPr lang="en-US" sz="1300" noProof="0" dirty="0">
                        <a:effectLst/>
                        <a:latin typeface="Calibri"/>
                        <a:ea typeface="Calibri"/>
                        <a:cs typeface="Times New Roman"/>
                      </a:endParaRPr>
                    </a:p>
                  </a:txBody>
                  <a:tcPr marL="68580" marR="68580" marT="0" marB="0" anchor="ctr"/>
                </a:tc>
              </a:tr>
              <a:tr h="482978">
                <a:tc>
                  <a:txBody>
                    <a:bodyPr/>
                    <a:lstStyle/>
                    <a:p>
                      <a:pPr marL="0" marR="0" algn="ctr">
                        <a:lnSpc>
                          <a:spcPct val="115000"/>
                        </a:lnSpc>
                        <a:spcBef>
                          <a:spcPts val="0"/>
                        </a:spcBef>
                        <a:spcAft>
                          <a:spcPts val="0"/>
                        </a:spcAft>
                      </a:pPr>
                      <a:r>
                        <a:rPr lang="en-US" sz="1300" noProof="0" dirty="0" smtClean="0">
                          <a:effectLst/>
                        </a:rPr>
                        <a:t>UK</a:t>
                      </a:r>
                      <a:endParaRPr lang="en-US" sz="1300" noProof="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300" noProof="0" dirty="0" smtClean="0">
                          <a:effectLst/>
                        </a:rPr>
                        <a:t>31.3%</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540.1</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42.5%</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53.6%</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3.9%</a:t>
                      </a:r>
                      <a:endParaRPr lang="en-US" sz="1300" noProof="0" dirty="0">
                        <a:effectLst/>
                        <a:latin typeface="Calibri"/>
                        <a:ea typeface="Calibri"/>
                        <a:cs typeface="Times New Roman"/>
                      </a:endParaRPr>
                    </a:p>
                  </a:txBody>
                  <a:tcPr marL="68580" marR="68580" marT="0" marB="0" anchor="ctr"/>
                </a:tc>
              </a:tr>
              <a:tr h="482978">
                <a:tc>
                  <a:txBody>
                    <a:bodyPr/>
                    <a:lstStyle/>
                    <a:p>
                      <a:pPr marL="0" marR="0" algn="ctr">
                        <a:lnSpc>
                          <a:spcPct val="115000"/>
                        </a:lnSpc>
                        <a:spcBef>
                          <a:spcPts val="0"/>
                        </a:spcBef>
                        <a:spcAft>
                          <a:spcPts val="0"/>
                        </a:spcAft>
                      </a:pPr>
                      <a:r>
                        <a:rPr lang="en-US" sz="1300" noProof="0" dirty="0" smtClean="0">
                          <a:effectLst/>
                        </a:rPr>
                        <a:t>Germany</a:t>
                      </a:r>
                      <a:endParaRPr lang="en-US" sz="1300" noProof="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300" noProof="0" dirty="0" smtClean="0">
                          <a:effectLst/>
                        </a:rPr>
                        <a:t>24.1%</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106.7</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36.8%</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53.8%</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9.3%</a:t>
                      </a:r>
                      <a:endParaRPr lang="en-US" sz="1300" noProof="0" dirty="0">
                        <a:effectLst/>
                        <a:latin typeface="Calibri"/>
                        <a:ea typeface="Calibri"/>
                        <a:cs typeface="Times New Roman"/>
                      </a:endParaRPr>
                    </a:p>
                  </a:txBody>
                  <a:tcPr marL="68580" marR="68580" marT="0" marB="0" anchor="ctr"/>
                </a:tc>
              </a:tr>
              <a:tr h="482978">
                <a:tc>
                  <a:txBody>
                    <a:bodyPr/>
                    <a:lstStyle/>
                    <a:p>
                      <a:pPr marL="0" marR="0" algn="ctr">
                        <a:lnSpc>
                          <a:spcPct val="115000"/>
                        </a:lnSpc>
                        <a:spcBef>
                          <a:spcPts val="0"/>
                        </a:spcBef>
                        <a:spcAft>
                          <a:spcPts val="0"/>
                        </a:spcAft>
                      </a:pPr>
                      <a:r>
                        <a:rPr lang="en-US" sz="1300" noProof="0" dirty="0" smtClean="0">
                          <a:effectLst/>
                        </a:rPr>
                        <a:t>Sweden</a:t>
                      </a:r>
                      <a:endParaRPr lang="en-US" sz="1300" noProof="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300" noProof="0" dirty="0" smtClean="0">
                          <a:effectLst/>
                        </a:rPr>
                        <a:t>19.8%</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45.1</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75.9%</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7.4%</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16.7%</a:t>
                      </a:r>
                      <a:endParaRPr lang="en-US" sz="1300" noProof="0" dirty="0">
                        <a:effectLst/>
                        <a:latin typeface="Calibri"/>
                        <a:ea typeface="Calibri"/>
                        <a:cs typeface="Times New Roman"/>
                      </a:endParaRPr>
                    </a:p>
                  </a:txBody>
                  <a:tcPr marL="68580" marR="68580" marT="0" marB="0" anchor="ctr"/>
                </a:tc>
              </a:tr>
              <a:tr h="482978">
                <a:tc>
                  <a:txBody>
                    <a:bodyPr/>
                    <a:lstStyle/>
                    <a:p>
                      <a:pPr marL="0" marR="0" algn="ctr">
                        <a:lnSpc>
                          <a:spcPct val="115000"/>
                        </a:lnSpc>
                        <a:spcBef>
                          <a:spcPts val="0"/>
                        </a:spcBef>
                        <a:spcAft>
                          <a:spcPts val="0"/>
                        </a:spcAft>
                      </a:pPr>
                      <a:r>
                        <a:rPr lang="en-US" sz="1300" noProof="0" dirty="0" smtClean="0">
                          <a:effectLst/>
                        </a:rPr>
                        <a:t>Netherlands</a:t>
                      </a:r>
                      <a:endParaRPr lang="en-US" sz="1300" noProof="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300" noProof="0" dirty="0" smtClean="0">
                          <a:effectLst/>
                        </a:rPr>
                        <a:t>19.7%</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49.3</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52.0%</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2.2%</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45.8%</a:t>
                      </a:r>
                      <a:endParaRPr lang="en-US" sz="1300" noProof="0" dirty="0">
                        <a:effectLst/>
                        <a:latin typeface="Calibri"/>
                        <a:ea typeface="Calibri"/>
                        <a:cs typeface="Times New Roman"/>
                      </a:endParaRPr>
                    </a:p>
                  </a:txBody>
                  <a:tcPr marL="68580" marR="68580" marT="0" marB="0" anchor="ctr"/>
                </a:tc>
              </a:tr>
              <a:tr h="482978">
                <a:tc>
                  <a:txBody>
                    <a:bodyPr/>
                    <a:lstStyle/>
                    <a:p>
                      <a:pPr marL="0" marR="0" algn="ctr">
                        <a:lnSpc>
                          <a:spcPct val="115000"/>
                        </a:lnSpc>
                        <a:spcBef>
                          <a:spcPts val="0"/>
                        </a:spcBef>
                        <a:spcAft>
                          <a:spcPts val="0"/>
                        </a:spcAft>
                      </a:pPr>
                      <a:r>
                        <a:rPr lang="en-US" sz="1300" noProof="0" dirty="0" smtClean="0">
                          <a:effectLst/>
                        </a:rPr>
                        <a:t>France</a:t>
                      </a:r>
                      <a:endParaRPr lang="en-US" sz="1300" noProof="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300" noProof="0" dirty="0" smtClean="0">
                          <a:effectLst/>
                        </a:rPr>
                        <a:t>18.6%</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42.5</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72.5%</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19.9%</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7.6%</a:t>
                      </a:r>
                      <a:endParaRPr lang="en-US" sz="1300" noProof="0" dirty="0">
                        <a:effectLst/>
                        <a:latin typeface="Calibri"/>
                        <a:ea typeface="Calibri"/>
                        <a:cs typeface="Times New Roman"/>
                      </a:endParaRPr>
                    </a:p>
                  </a:txBody>
                  <a:tcPr marL="68580" marR="68580" marT="0" marB="0" anchor="ctr"/>
                </a:tc>
              </a:tr>
              <a:tr h="482978">
                <a:tc>
                  <a:txBody>
                    <a:bodyPr/>
                    <a:lstStyle/>
                    <a:p>
                      <a:pPr marL="0" marR="0" algn="ctr">
                        <a:lnSpc>
                          <a:spcPct val="115000"/>
                        </a:lnSpc>
                        <a:spcBef>
                          <a:spcPts val="0"/>
                        </a:spcBef>
                        <a:spcAft>
                          <a:spcPts val="0"/>
                        </a:spcAft>
                      </a:pPr>
                      <a:r>
                        <a:rPr lang="en-US" sz="1300" noProof="0" dirty="0" smtClean="0">
                          <a:effectLst/>
                        </a:rPr>
                        <a:t>Australia</a:t>
                      </a:r>
                      <a:endParaRPr lang="en-US" sz="1300" noProof="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300" noProof="0" dirty="0" smtClean="0">
                          <a:effectLst/>
                        </a:rPr>
                        <a:t>10.9%</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34.1</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56.0%</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8.6%</a:t>
                      </a:r>
                      <a:endParaRPr lang="en-US" sz="1300" noProof="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300" noProof="0" dirty="0" smtClean="0">
                          <a:effectLst/>
                        </a:rPr>
                        <a:t>35.4%</a:t>
                      </a:r>
                      <a:endParaRPr lang="en-US" sz="1300" noProof="0" dirty="0">
                        <a:effectLst/>
                        <a:latin typeface="Calibri"/>
                        <a:ea typeface="Calibri"/>
                        <a:cs typeface="Times New Roman"/>
                      </a:endParaRPr>
                    </a:p>
                  </a:txBody>
                  <a:tcPr marL="68580" marR="68580" marT="0" marB="0" anchor="ctr"/>
                </a:tc>
              </a:tr>
            </a:tbl>
          </a:graphicData>
        </a:graphic>
      </p:graphicFrame>
      <p:sp>
        <p:nvSpPr>
          <p:cNvPr id="6" name="Textfeld 5"/>
          <p:cNvSpPr txBox="1"/>
          <p:nvPr/>
        </p:nvSpPr>
        <p:spPr>
          <a:xfrm>
            <a:off x="533400" y="821140"/>
            <a:ext cx="8153400" cy="369332"/>
          </a:xfrm>
          <a:prstGeom prst="rect">
            <a:avLst/>
          </a:prstGeom>
          <a:noFill/>
        </p:spPr>
        <p:txBody>
          <a:bodyPr wrap="square" rtlCol="0">
            <a:spAutoFit/>
          </a:bodyPr>
          <a:lstStyle/>
          <a:p>
            <a:r>
              <a:rPr lang="en-US" b="1" dirty="0" smtClean="0"/>
              <a:t>Breakdown of bilateral support for core functions, 2013 </a:t>
            </a:r>
            <a:endParaRPr lang="en-US" b="1" dirty="0"/>
          </a:p>
        </p:txBody>
      </p:sp>
    </p:spTree>
    <p:extLst>
      <p:ext uri="{BB962C8B-B14F-4D97-AF65-F5344CB8AC3E}">
        <p14:creationId xmlns:p14="http://schemas.microsoft.com/office/powerpoint/2010/main" val="30213248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hidden="1"/>
          <p:cNvSpPr/>
          <p:nvPr>
            <p:custDataLst>
              <p:tags r:id="rId1"/>
            </p:custDataLst>
          </p:nvPr>
        </p:nvSpPr>
        <p:spPr bwMode="auto">
          <a:xfrm>
            <a:off x="0" y="0"/>
            <a:ext cx="211667" cy="119063"/>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7200">
              <a:spcBef>
                <a:spcPct val="0"/>
              </a:spcBef>
              <a:spcAft>
                <a:spcPct val="0"/>
              </a:spcAft>
            </a:pPr>
            <a:endParaRPr lang="de-DE" sz="1400">
              <a:solidFill>
                <a:prstClr val="white"/>
              </a:solidFill>
              <a:sym typeface="Calibri"/>
            </a:endParaRPr>
          </a:p>
        </p:txBody>
      </p:sp>
      <p:sp>
        <p:nvSpPr>
          <p:cNvPr id="6" name="Title 5"/>
          <p:cNvSpPr>
            <a:spLocks noGrp="1"/>
          </p:cNvSpPr>
          <p:nvPr>
            <p:ph type="title"/>
          </p:nvPr>
        </p:nvSpPr>
        <p:spPr>
          <a:xfrm>
            <a:off x="0" y="4864"/>
            <a:ext cx="9144000" cy="719999"/>
          </a:xfrm>
        </p:spPr>
        <p:txBody>
          <a:bodyPr>
            <a:noAutofit/>
          </a:bodyPr>
          <a:lstStyle/>
          <a:p>
            <a:r>
              <a:rPr lang="en-US" sz="2400" dirty="0" smtClean="0"/>
              <a:t/>
            </a:r>
            <a:br>
              <a:rPr lang="en-US" sz="2400" dirty="0" smtClean="0"/>
            </a:br>
            <a:r>
              <a:rPr lang="en-US" sz="2400" dirty="0" smtClean="0"/>
              <a:t>4 of 7 donors contributed most of their core function support through the global level, rather than through local plus</a:t>
            </a:r>
            <a:br>
              <a:rPr lang="en-US" sz="2400" dirty="0" smtClean="0"/>
            </a:br>
            <a:endParaRPr lang="en-US" sz="2400" dirty="0"/>
          </a:p>
        </p:txBody>
      </p:sp>
      <p:sp>
        <p:nvSpPr>
          <p:cNvPr id="2" name="Foliennummernplatzhalter 1"/>
          <p:cNvSpPr>
            <a:spLocks noGrp="1"/>
          </p:cNvSpPr>
          <p:nvPr>
            <p:ph type="sldNum" sz="quarter" idx="12"/>
          </p:nvPr>
        </p:nvSpPr>
        <p:spPr/>
        <p:txBody>
          <a:bodyPr/>
          <a:lstStyle/>
          <a:p>
            <a:fld id="{598FCDFB-1B52-D040-B3BE-0917D439A3BA}" type="slidenum">
              <a:rPr lang="en-US" smtClean="0">
                <a:solidFill>
                  <a:prstClr val="black">
                    <a:tint val="75000"/>
                  </a:prstClr>
                </a:solidFill>
              </a:rPr>
              <a:pPr/>
              <a:t>49</a:t>
            </a:fld>
            <a:endParaRPr lang="en-US">
              <a:solidFill>
                <a:prstClr val="black">
                  <a:tint val="75000"/>
                </a:prstClr>
              </a:solidFill>
            </a:endParaRPr>
          </a:p>
        </p:txBody>
      </p:sp>
      <p:sp>
        <p:nvSpPr>
          <p:cNvPr id="11" name="TextBox 10"/>
          <p:cNvSpPr txBox="1"/>
          <p:nvPr/>
        </p:nvSpPr>
        <p:spPr>
          <a:xfrm>
            <a:off x="477078" y="4415203"/>
            <a:ext cx="8209722" cy="1400383"/>
          </a:xfrm>
          <a:prstGeom prst="rect">
            <a:avLst/>
          </a:prstGeom>
          <a:noFill/>
        </p:spPr>
        <p:txBody>
          <a:bodyPr wrap="square" rtlCol="0">
            <a:spAutoFit/>
          </a:bodyPr>
          <a:lstStyle/>
          <a:p>
            <a:pPr marL="285750" indent="-285750" defTabSz="457200">
              <a:spcBef>
                <a:spcPts val="600"/>
              </a:spcBef>
              <a:buFont typeface="Arial" panose="020B0604020202020204" pitchFamily="34" charset="0"/>
              <a:buChar char="•"/>
            </a:pPr>
            <a:r>
              <a:rPr lang="en-US" sz="1400" dirty="0" smtClean="0">
                <a:solidFill>
                  <a:prstClr val="black"/>
                </a:solidFill>
              </a:rPr>
              <a:t>Four of the seven donors, including Sweden, contributed most of their core function support through the global level, rather than through local plus</a:t>
            </a:r>
          </a:p>
          <a:p>
            <a:pPr marL="285750" indent="-285750" defTabSz="457200">
              <a:spcBef>
                <a:spcPts val="600"/>
              </a:spcBef>
              <a:buFont typeface="Arial" panose="020B0604020202020204" pitchFamily="34" charset="0"/>
              <a:buChar char="•"/>
            </a:pPr>
            <a:r>
              <a:rPr lang="en-US" sz="1400" dirty="0" smtClean="0">
                <a:solidFill>
                  <a:prstClr val="black"/>
                </a:solidFill>
              </a:rPr>
              <a:t>Countries like </a:t>
            </a:r>
            <a:r>
              <a:rPr lang="en-US" sz="1400" b="1" dirty="0" smtClean="0">
                <a:solidFill>
                  <a:prstClr val="black"/>
                </a:solidFill>
              </a:rPr>
              <a:t>Norway</a:t>
            </a:r>
            <a:r>
              <a:rPr lang="en-US" sz="1400" dirty="0" smtClean="0">
                <a:solidFill>
                  <a:prstClr val="black"/>
                </a:solidFill>
              </a:rPr>
              <a:t> and the</a:t>
            </a:r>
            <a:r>
              <a:rPr lang="en-US" sz="1400" b="1" dirty="0" smtClean="0">
                <a:solidFill>
                  <a:prstClr val="black"/>
                </a:solidFill>
              </a:rPr>
              <a:t> UK </a:t>
            </a:r>
            <a:r>
              <a:rPr lang="en-US" sz="1400" dirty="0" smtClean="0">
                <a:solidFill>
                  <a:prstClr val="black"/>
                </a:solidFill>
              </a:rPr>
              <a:t>invest heavily in core functions through the global level</a:t>
            </a:r>
          </a:p>
          <a:p>
            <a:pPr marL="285750" indent="-285750" defTabSz="457200">
              <a:spcBef>
                <a:spcPts val="600"/>
              </a:spcBef>
              <a:buFont typeface="Arial" panose="020B0604020202020204" pitchFamily="34" charset="0"/>
              <a:buChar char="•"/>
            </a:pPr>
            <a:r>
              <a:rPr lang="en-US" sz="1400" b="1" dirty="0" smtClean="0">
                <a:solidFill>
                  <a:prstClr val="black"/>
                </a:solidFill>
              </a:rPr>
              <a:t>Germany</a:t>
            </a:r>
            <a:r>
              <a:rPr lang="en-US" sz="1400" dirty="0" smtClean="0">
                <a:solidFill>
                  <a:prstClr val="black"/>
                </a:solidFill>
              </a:rPr>
              <a:t> invests over 2x more in core functions through local plus disbursements than global</a:t>
            </a:r>
          </a:p>
          <a:p>
            <a:pPr marL="285750" indent="-285750" defTabSz="457200">
              <a:spcBef>
                <a:spcPts val="600"/>
              </a:spcBef>
              <a:buFont typeface="Arial" panose="020B0604020202020204" pitchFamily="34" charset="0"/>
              <a:buChar char="•"/>
            </a:pPr>
            <a:r>
              <a:rPr lang="en-US" sz="1400" b="1" dirty="0" smtClean="0">
                <a:solidFill>
                  <a:prstClr val="black"/>
                </a:solidFill>
              </a:rPr>
              <a:t>France </a:t>
            </a:r>
            <a:r>
              <a:rPr lang="en-US" sz="1400" dirty="0" smtClean="0">
                <a:solidFill>
                  <a:prstClr val="black"/>
                </a:solidFill>
              </a:rPr>
              <a:t>supports core functions almost equally between global and local plus. </a:t>
            </a:r>
          </a:p>
        </p:txBody>
      </p:sp>
      <p:pic>
        <p:nvPicPr>
          <p:cNvPr id="3" name="Picture 2"/>
          <p:cNvPicPr>
            <a:picLocks noChangeAspect="1"/>
          </p:cNvPicPr>
          <p:nvPr/>
        </p:nvPicPr>
        <p:blipFill>
          <a:blip r:embed="rId4"/>
          <a:stretch>
            <a:fillRect/>
          </a:stretch>
        </p:blipFill>
        <p:spPr>
          <a:xfrm>
            <a:off x="576520" y="1044720"/>
            <a:ext cx="8010838" cy="3292125"/>
          </a:xfrm>
          <a:prstGeom prst="rect">
            <a:avLst/>
          </a:prstGeom>
        </p:spPr>
      </p:pic>
      <p:sp>
        <p:nvSpPr>
          <p:cNvPr id="8" name="TextBox 7"/>
          <p:cNvSpPr txBox="1"/>
          <p:nvPr/>
        </p:nvSpPr>
        <p:spPr>
          <a:xfrm>
            <a:off x="576520" y="793596"/>
            <a:ext cx="8275320" cy="646331"/>
          </a:xfrm>
          <a:prstGeom prst="rect">
            <a:avLst/>
          </a:prstGeom>
          <a:noFill/>
        </p:spPr>
        <p:txBody>
          <a:bodyPr wrap="square" rtlCol="0">
            <a:spAutoFit/>
          </a:bodyPr>
          <a:lstStyle/>
          <a:p>
            <a:pPr defTabSz="457200"/>
            <a:r>
              <a:rPr lang="en-US" b="1" dirty="0" smtClean="0">
                <a:solidFill>
                  <a:prstClr val="black"/>
                </a:solidFill>
              </a:rPr>
              <a:t>Core function funding at the country and global level, </a:t>
            </a:r>
            <a:br>
              <a:rPr lang="en-US" b="1" dirty="0" smtClean="0">
                <a:solidFill>
                  <a:prstClr val="black"/>
                </a:solidFill>
              </a:rPr>
            </a:br>
            <a:r>
              <a:rPr lang="en-US" dirty="0" smtClean="0">
                <a:solidFill>
                  <a:prstClr val="black"/>
                </a:solidFill>
              </a:rPr>
              <a:t>as a percentage of total bilateral DAH (2013)</a:t>
            </a:r>
            <a:endParaRPr lang="en-US" dirty="0">
              <a:solidFill>
                <a:prstClr val="black"/>
              </a:solidFill>
            </a:endParaRPr>
          </a:p>
        </p:txBody>
      </p:sp>
    </p:spTree>
    <p:extLst>
      <p:ext uri="{BB962C8B-B14F-4D97-AF65-F5344CB8AC3E}">
        <p14:creationId xmlns:p14="http://schemas.microsoft.com/office/powerpoint/2010/main" val="1732223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i="1" dirty="0" smtClean="0">
                <a:solidFill>
                  <a:srgbClr val="00B0F0"/>
                </a:solidFill>
              </a:rPr>
              <a:t>Global Health 2035: </a:t>
            </a:r>
            <a:r>
              <a:rPr lang="en-US" dirty="0" smtClean="0">
                <a:solidFill>
                  <a:srgbClr val="00B0F0"/>
                </a:solidFill>
              </a:rPr>
              <a:t>Key Findings</a:t>
            </a:r>
            <a:endParaRPr lang="en-US" i="1"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1489003"/>
              </p:ext>
            </p:extLst>
          </p:nvPr>
        </p:nvGraphicFramePr>
        <p:xfrm>
          <a:off x="-762000" y="1371600"/>
          <a:ext cx="10591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806598" y="3553072"/>
            <a:ext cx="2584802" cy="1780928"/>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5029200" y="3581400"/>
            <a:ext cx="2286000" cy="1708160"/>
          </a:xfrm>
          <a:prstGeom prst="rect">
            <a:avLst/>
          </a:prstGeom>
          <a:noFill/>
        </p:spPr>
        <p:txBody>
          <a:bodyPr wrap="square" rtlCol="0">
            <a:spAutoFit/>
          </a:bodyPr>
          <a:lstStyle/>
          <a:p>
            <a:pPr algn="ctr"/>
            <a:r>
              <a:rPr lang="en-US" sz="2100" b="1" dirty="0" smtClean="0"/>
              <a:t>Pro-poor pathways to UHC </a:t>
            </a:r>
            <a:r>
              <a:rPr lang="en-US" sz="2100" dirty="0" smtClean="0"/>
              <a:t>could efficiently achieve health &amp; financial protection</a:t>
            </a:r>
            <a:endParaRPr lang="en-US" sz="2100" dirty="0"/>
          </a:p>
        </p:txBody>
      </p:sp>
      <p:sp>
        <p:nvSpPr>
          <p:cNvPr id="3" name="Rounded Rectangle 2"/>
          <p:cNvSpPr/>
          <p:nvPr/>
        </p:nvSpPr>
        <p:spPr>
          <a:xfrm>
            <a:off x="381000" y="1371600"/>
            <a:ext cx="2590800" cy="17526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200400" y="1371600"/>
            <a:ext cx="2667000" cy="1752600"/>
          </a:xfrm>
          <a:prstGeom prst="round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098999" y="1371600"/>
            <a:ext cx="2587801" cy="17526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905000" y="3505200"/>
            <a:ext cx="2628900" cy="18288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800600" y="3505200"/>
            <a:ext cx="2590800" cy="182880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3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9" grpId="0" animBg="1"/>
      <p:bldP spid="9" grpId="1"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nvPr>
        </p:nvGraphicFramePr>
        <p:xfrm>
          <a:off x="2118" y="1192"/>
          <a:ext cx="2116" cy="1190"/>
        </p:xfrm>
        <a:graphic>
          <a:graphicData uri="http://schemas.openxmlformats.org/presentationml/2006/ole">
            <mc:AlternateContent xmlns:mc="http://schemas.openxmlformats.org/markup-compatibility/2006">
              <mc:Choice xmlns:v="urn:schemas-microsoft-com:vml" Requires="v">
                <p:oleObj spid="_x0000_s13340"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2118" y="1192"/>
                        <a:ext cx="2116" cy="1190"/>
                      </a:xfrm>
                      <a:prstGeom prst="rect">
                        <a:avLst/>
                      </a:prstGeom>
                    </p:spPr>
                  </p:pic>
                </p:oleObj>
              </mc:Fallback>
            </mc:AlternateContent>
          </a:graphicData>
        </a:graphic>
      </p:graphicFrame>
      <p:sp>
        <p:nvSpPr>
          <p:cNvPr id="5" name="Rechteck 4" hidden="1"/>
          <p:cNvSpPr/>
          <p:nvPr>
            <p:custDataLst>
              <p:tags r:id="rId3"/>
            </p:custDataLst>
          </p:nvPr>
        </p:nvSpPr>
        <p:spPr bwMode="auto">
          <a:xfrm>
            <a:off x="0" y="0"/>
            <a:ext cx="211667" cy="119063"/>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7200">
              <a:spcBef>
                <a:spcPct val="0"/>
              </a:spcBef>
              <a:spcAft>
                <a:spcPct val="0"/>
              </a:spcAft>
            </a:pPr>
            <a:endParaRPr lang="de-DE" sz="1400">
              <a:solidFill>
                <a:prstClr val="white"/>
              </a:solidFill>
              <a:sym typeface="Calibri"/>
            </a:endParaRPr>
          </a:p>
        </p:txBody>
      </p:sp>
      <p:sp>
        <p:nvSpPr>
          <p:cNvPr id="6" name="Title 5"/>
          <p:cNvSpPr>
            <a:spLocks noGrp="1"/>
          </p:cNvSpPr>
          <p:nvPr>
            <p:ph type="title"/>
          </p:nvPr>
        </p:nvSpPr>
        <p:spPr/>
        <p:txBody>
          <a:bodyPr>
            <a:normAutofit fontScale="90000"/>
          </a:bodyPr>
          <a:lstStyle/>
          <a:p>
            <a:r>
              <a:rPr lang="en-US" sz="2800" dirty="0" smtClean="0"/>
              <a:t/>
            </a:r>
            <a:br>
              <a:rPr lang="en-US" sz="2800" dirty="0" smtClean="0"/>
            </a:br>
            <a:r>
              <a:rPr lang="en-US" sz="2800" dirty="0" smtClean="0"/>
              <a:t>Between 13-41</a:t>
            </a:r>
            <a:r>
              <a:rPr lang="en-US" sz="2800" dirty="0"/>
              <a:t>% of </a:t>
            </a:r>
            <a:r>
              <a:rPr lang="en-US" sz="2800" dirty="0" smtClean="0"/>
              <a:t>bilateral </a:t>
            </a:r>
            <a:r>
              <a:rPr lang="en-US" sz="2800" dirty="0"/>
              <a:t>DAH </a:t>
            </a:r>
            <a:r>
              <a:rPr lang="en-US" sz="2800" dirty="0" smtClean="0"/>
              <a:t>is </a:t>
            </a:r>
            <a:r>
              <a:rPr lang="en-US" sz="2800" dirty="0"/>
              <a:t>for special local support</a:t>
            </a:r>
            <a:br>
              <a:rPr lang="en-US" sz="2800" dirty="0"/>
            </a:br>
            <a:endParaRPr lang="en-US" sz="2900" dirty="0"/>
          </a:p>
        </p:txBody>
      </p:sp>
      <p:sp>
        <p:nvSpPr>
          <p:cNvPr id="2" name="Foliennummernplatzhalter 1"/>
          <p:cNvSpPr>
            <a:spLocks noGrp="1"/>
          </p:cNvSpPr>
          <p:nvPr>
            <p:ph type="sldNum" sz="quarter" idx="12"/>
          </p:nvPr>
        </p:nvSpPr>
        <p:spPr/>
        <p:txBody>
          <a:bodyPr/>
          <a:lstStyle/>
          <a:p>
            <a:fld id="{598FCDFB-1B52-D040-B3BE-0917D439A3BA}" type="slidenum">
              <a:rPr lang="en-US" smtClean="0">
                <a:solidFill>
                  <a:prstClr val="black">
                    <a:tint val="75000"/>
                  </a:prstClr>
                </a:solidFill>
              </a:rPr>
              <a:pPr/>
              <a:t>50</a:t>
            </a:fld>
            <a:endParaRPr lang="en-US">
              <a:solidFill>
                <a:prstClr val="black">
                  <a:tint val="75000"/>
                </a:prstClr>
              </a:solidFill>
            </a:endParaRPr>
          </a:p>
        </p:txBody>
      </p:sp>
      <p:pic>
        <p:nvPicPr>
          <p:cNvPr id="10" name="Picture 9"/>
          <p:cNvPicPr>
            <a:picLocks noChangeAspect="1"/>
          </p:cNvPicPr>
          <p:nvPr/>
        </p:nvPicPr>
        <p:blipFill>
          <a:blip r:embed="rId8"/>
          <a:stretch>
            <a:fillRect/>
          </a:stretch>
        </p:blipFill>
        <p:spPr>
          <a:xfrm>
            <a:off x="771073" y="1699636"/>
            <a:ext cx="7564189" cy="3577569"/>
          </a:xfrm>
          <a:prstGeom prst="rect">
            <a:avLst/>
          </a:prstGeom>
        </p:spPr>
      </p:pic>
      <p:sp>
        <p:nvSpPr>
          <p:cNvPr id="9" name="TextBox 8"/>
          <p:cNvSpPr txBox="1"/>
          <p:nvPr/>
        </p:nvSpPr>
        <p:spPr>
          <a:xfrm>
            <a:off x="646374" y="1017452"/>
            <a:ext cx="8275320" cy="646331"/>
          </a:xfrm>
          <a:prstGeom prst="rect">
            <a:avLst/>
          </a:prstGeom>
          <a:noFill/>
        </p:spPr>
        <p:txBody>
          <a:bodyPr wrap="square" rtlCol="0">
            <a:spAutoFit/>
          </a:bodyPr>
          <a:lstStyle/>
          <a:p>
            <a:pPr defTabSz="457200"/>
            <a:r>
              <a:rPr lang="en-US" b="1" dirty="0" smtClean="0">
                <a:solidFill>
                  <a:prstClr val="black"/>
                </a:solidFill>
              </a:rPr>
              <a:t>Funding for special </a:t>
            </a:r>
            <a:r>
              <a:rPr lang="en-US" b="1" dirty="0">
                <a:solidFill>
                  <a:prstClr val="black"/>
                </a:solidFill>
              </a:rPr>
              <a:t>l</a:t>
            </a:r>
            <a:r>
              <a:rPr lang="en-US" b="1" dirty="0" smtClean="0">
                <a:solidFill>
                  <a:prstClr val="black"/>
                </a:solidFill>
              </a:rPr>
              <a:t>ocal </a:t>
            </a:r>
            <a:r>
              <a:rPr lang="en-US" b="1" dirty="0">
                <a:solidFill>
                  <a:prstClr val="black"/>
                </a:solidFill>
              </a:rPr>
              <a:t>s</a:t>
            </a:r>
            <a:r>
              <a:rPr lang="en-US" b="1" dirty="0" smtClean="0">
                <a:solidFill>
                  <a:prstClr val="black"/>
                </a:solidFill>
              </a:rPr>
              <a:t>upport, 2013</a:t>
            </a:r>
            <a:br>
              <a:rPr lang="en-US" b="1" dirty="0" smtClean="0">
                <a:solidFill>
                  <a:prstClr val="black"/>
                </a:solidFill>
              </a:rPr>
            </a:br>
            <a:r>
              <a:rPr lang="en-US" dirty="0" smtClean="0">
                <a:solidFill>
                  <a:prstClr val="black"/>
                </a:solidFill>
              </a:rPr>
              <a:t>as a percentage of total bilateral DAH</a:t>
            </a:r>
            <a:endParaRPr lang="en-US" dirty="0">
              <a:solidFill>
                <a:prstClr val="black"/>
              </a:solidFill>
            </a:endParaRPr>
          </a:p>
        </p:txBody>
      </p:sp>
    </p:spTree>
    <p:extLst>
      <p:ext uri="{BB962C8B-B14F-4D97-AF65-F5344CB8AC3E}">
        <p14:creationId xmlns:p14="http://schemas.microsoft.com/office/powerpoint/2010/main" val="22579729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57200" y="3946258"/>
            <a:ext cx="7704856" cy="600517"/>
          </a:xfrm>
          <a:prstGeom prst="rect">
            <a:avLst/>
          </a:prstGeom>
          <a:solidFill>
            <a:schemeClr val="bg2">
              <a:lumMod val="90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4F81BD">
                  <a:lumMod val="50000"/>
                </a:srgbClr>
              </a:solidFill>
              <a:latin typeface="Segoe" pitchFamily="34" charset="0"/>
            </a:endParaRPr>
          </a:p>
        </p:txBody>
      </p:sp>
      <p:sp>
        <p:nvSpPr>
          <p:cNvPr id="3" name="Inhaltsplatzhalter 2"/>
          <p:cNvSpPr>
            <a:spLocks noGrp="1"/>
          </p:cNvSpPr>
          <p:nvPr>
            <p:ph idx="1"/>
          </p:nvPr>
        </p:nvSpPr>
        <p:spPr>
          <a:xfrm>
            <a:off x="457200" y="1571173"/>
            <a:ext cx="8229600" cy="4525963"/>
          </a:xfrm>
        </p:spPr>
        <p:txBody>
          <a:bodyPr>
            <a:normAutofit/>
          </a:bodyPr>
          <a:lstStyle/>
          <a:p>
            <a:pPr>
              <a:spcBef>
                <a:spcPts val="600"/>
              </a:spcBef>
              <a:spcAft>
                <a:spcPts val="1800"/>
              </a:spcAft>
              <a:buClr>
                <a:schemeClr val="bg2">
                  <a:lumMod val="50000"/>
                </a:schemeClr>
              </a:buClr>
            </a:pPr>
            <a:r>
              <a:rPr lang="en-US" dirty="0" smtClean="0"/>
              <a:t>Evolution </a:t>
            </a:r>
            <a:r>
              <a:rPr lang="en-US" dirty="0"/>
              <a:t>of </a:t>
            </a:r>
            <a:r>
              <a:rPr lang="en-US" dirty="0" smtClean="0"/>
              <a:t>DAH Framework</a:t>
            </a:r>
          </a:p>
          <a:p>
            <a:pPr>
              <a:spcBef>
                <a:spcPts val="600"/>
              </a:spcBef>
              <a:spcAft>
                <a:spcPts val="1800"/>
              </a:spcAft>
              <a:buClr>
                <a:schemeClr val="bg2">
                  <a:lumMod val="50000"/>
                </a:schemeClr>
              </a:buClr>
            </a:pPr>
            <a:r>
              <a:rPr lang="en-US" dirty="0"/>
              <a:t>Preliminary </a:t>
            </a:r>
            <a:r>
              <a:rPr lang="en-US" dirty="0" smtClean="0"/>
              <a:t>findings </a:t>
            </a:r>
            <a:r>
              <a:rPr lang="en-US" dirty="0"/>
              <a:t>for Sweden</a:t>
            </a:r>
          </a:p>
          <a:p>
            <a:pPr>
              <a:spcBef>
                <a:spcPts val="600"/>
              </a:spcBef>
              <a:spcAft>
                <a:spcPts val="1800"/>
              </a:spcAft>
              <a:buClr>
                <a:schemeClr val="bg2">
                  <a:lumMod val="50000"/>
                </a:schemeClr>
              </a:buClr>
            </a:pPr>
            <a:r>
              <a:rPr lang="en-US" dirty="0" smtClean="0"/>
              <a:t>Donor comparison </a:t>
            </a:r>
          </a:p>
          <a:p>
            <a:pPr>
              <a:spcBef>
                <a:spcPts val="600"/>
              </a:spcBef>
              <a:spcAft>
                <a:spcPts val="1800"/>
              </a:spcAft>
              <a:buClr>
                <a:schemeClr val="bg2">
                  <a:lumMod val="50000"/>
                </a:schemeClr>
              </a:buClr>
            </a:pPr>
            <a:r>
              <a:rPr lang="en-US" dirty="0" smtClean="0"/>
              <a:t>Initial conclusions </a:t>
            </a:r>
            <a:endParaRPr lang="en-US" dirty="0"/>
          </a:p>
        </p:txBody>
      </p:sp>
      <p:sp>
        <p:nvSpPr>
          <p:cNvPr id="5" name="Foliennummernplatzhalter 4"/>
          <p:cNvSpPr>
            <a:spLocks noGrp="1"/>
          </p:cNvSpPr>
          <p:nvPr>
            <p:ph type="sldNum" sz="quarter" idx="4294967295"/>
          </p:nvPr>
        </p:nvSpPr>
        <p:spPr>
          <a:xfrm>
            <a:off x="8394192" y="6412056"/>
            <a:ext cx="384048" cy="365125"/>
          </a:xfrm>
          <a:prstGeom prst="rect">
            <a:avLst/>
          </a:prstGeom>
        </p:spPr>
        <p:txBody>
          <a:bodyPr/>
          <a:lstStyle/>
          <a:p>
            <a:fld id="{01052961-14CD-45D2-98DF-50022118EB18}" type="slidenum">
              <a:rPr lang="en-US" smtClean="0">
                <a:solidFill>
                  <a:srgbClr val="CEDEE4"/>
                </a:solidFill>
              </a:rPr>
              <a:pPr/>
              <a:t>51</a:t>
            </a:fld>
            <a:endParaRPr lang="en-US" dirty="0">
              <a:solidFill>
                <a:srgbClr val="CEDEE4"/>
              </a:solidFill>
            </a:endParaRPr>
          </a:p>
        </p:txBody>
      </p:sp>
      <p:sp>
        <p:nvSpPr>
          <p:cNvPr id="6" name="Title 5"/>
          <p:cNvSpPr>
            <a:spLocks noGrp="1"/>
          </p:cNvSpPr>
          <p:nvPr>
            <p:ph type="title"/>
          </p:nvPr>
        </p:nvSpPr>
        <p:spPr>
          <a:xfrm>
            <a:off x="0" y="0"/>
            <a:ext cx="9144000" cy="719999"/>
          </a:xfrm>
        </p:spPr>
        <p:txBody>
          <a:bodyPr>
            <a:normAutofit/>
          </a:bodyPr>
          <a:lstStyle/>
          <a:p>
            <a:r>
              <a:rPr lang="de-DE" sz="2900" dirty="0" smtClean="0"/>
              <a:t>Content</a:t>
            </a:r>
            <a:endParaRPr lang="en-US" sz="2900" dirty="0"/>
          </a:p>
        </p:txBody>
      </p:sp>
    </p:spTree>
    <p:extLst>
      <p:ext uri="{BB962C8B-B14F-4D97-AF65-F5344CB8AC3E}">
        <p14:creationId xmlns:p14="http://schemas.microsoft.com/office/powerpoint/2010/main" val="12313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Initial conclusions of our analysis</a:t>
            </a:r>
            <a:endParaRPr lang="en-US" dirty="0"/>
          </a:p>
        </p:txBody>
      </p:sp>
      <p:sp>
        <p:nvSpPr>
          <p:cNvPr id="3" name="Inhaltsplatzhalter 2"/>
          <p:cNvSpPr>
            <a:spLocks noGrp="1"/>
          </p:cNvSpPr>
          <p:nvPr>
            <p:ph idx="1"/>
          </p:nvPr>
        </p:nvSpPr>
        <p:spPr>
          <a:xfrm>
            <a:off x="457200" y="1219200"/>
            <a:ext cx="8229600" cy="4525963"/>
          </a:xfrm>
        </p:spPr>
        <p:txBody>
          <a:bodyPr>
            <a:normAutofit/>
          </a:bodyPr>
          <a:lstStyle/>
          <a:p>
            <a:pPr marL="0" indent="0">
              <a:spcBef>
                <a:spcPts val="600"/>
              </a:spcBef>
              <a:spcAft>
                <a:spcPts val="1200"/>
              </a:spcAft>
              <a:buNone/>
            </a:pPr>
            <a:r>
              <a:rPr lang="en-US" sz="2400" b="1" dirty="0" smtClean="0"/>
              <a:t>Our initial analysis </a:t>
            </a:r>
            <a:endParaRPr lang="en-US" sz="2400" b="1" dirty="0"/>
          </a:p>
          <a:p>
            <a:pPr>
              <a:spcBef>
                <a:spcPts val="600"/>
              </a:spcBef>
              <a:spcAft>
                <a:spcPts val="1200"/>
              </a:spcAft>
            </a:pPr>
            <a:r>
              <a:rPr lang="en-US" sz="2400" dirty="0" smtClean="0"/>
              <a:t>Confirms that the majority of funding is for country-specific purposes, with DAH allocated to core functions</a:t>
            </a:r>
          </a:p>
          <a:p>
            <a:pPr marL="285750" indent="-285750">
              <a:spcBef>
                <a:spcPts val="600"/>
              </a:spcBef>
              <a:spcAft>
                <a:spcPts val="1200"/>
              </a:spcAft>
              <a:buFont typeface="Arial" panose="020B0604020202020204" pitchFamily="34" charset="0"/>
              <a:buChar char="•"/>
            </a:pPr>
            <a:r>
              <a:rPr lang="en-US" sz="2400" dirty="0" smtClean="0"/>
              <a:t>Finds that there is especially limited attention to the management of externalities (YR 2013)</a:t>
            </a:r>
          </a:p>
          <a:p>
            <a:pPr marL="285750" indent="-285750">
              <a:spcBef>
                <a:spcPts val="600"/>
              </a:spcBef>
              <a:spcAft>
                <a:spcPts val="1200"/>
              </a:spcAft>
              <a:buFont typeface="Arial" panose="020B0604020202020204" pitchFamily="34" charset="0"/>
              <a:buChar char="•"/>
            </a:pPr>
            <a:r>
              <a:rPr lang="en-US" sz="2400" dirty="0" smtClean="0">
                <a:solidFill>
                  <a:prstClr val="black"/>
                </a:solidFill>
              </a:rPr>
              <a:t>Shows that the share of DAH for ‘local plus’ funding differs between countries</a:t>
            </a:r>
            <a:endParaRPr lang="en-US" sz="2400" dirty="0">
              <a:solidFill>
                <a:prstClr val="black"/>
              </a:solidFill>
            </a:endParaRPr>
          </a:p>
          <a:p>
            <a:pPr marL="285750" indent="-285750">
              <a:spcBef>
                <a:spcPts val="600"/>
              </a:spcBef>
              <a:spcAft>
                <a:spcPts val="1200"/>
              </a:spcAft>
              <a:buFont typeface="Arial" panose="020B0604020202020204" pitchFamily="34" charset="0"/>
              <a:buChar char="•"/>
            </a:pPr>
            <a:r>
              <a:rPr lang="en-US" sz="2400" dirty="0" smtClean="0"/>
              <a:t>Indicates that the support </a:t>
            </a:r>
            <a:r>
              <a:rPr lang="en-US" sz="2400" dirty="0"/>
              <a:t> </a:t>
            </a:r>
            <a:r>
              <a:rPr lang="en-US" sz="2400" dirty="0" smtClean="0"/>
              <a:t>for vulnerable sub-populations and politically problematic services varies between donors</a:t>
            </a:r>
            <a:endParaRPr lang="en-US" sz="2400" dirty="0">
              <a:solidFill>
                <a:prstClr val="black"/>
              </a:solidFill>
            </a:endParaRPr>
          </a:p>
          <a:p>
            <a:endParaRPr lang="en-US" sz="2400" dirty="0" smtClean="0"/>
          </a:p>
          <a:p>
            <a:pPr marL="0" indent="0">
              <a:buNone/>
            </a:pPr>
            <a:endParaRPr lang="en-US" sz="2400" dirty="0"/>
          </a:p>
        </p:txBody>
      </p:sp>
      <p:sp>
        <p:nvSpPr>
          <p:cNvPr id="4" name="Foliennummernplatzhalter 3"/>
          <p:cNvSpPr>
            <a:spLocks noGrp="1"/>
          </p:cNvSpPr>
          <p:nvPr>
            <p:ph type="sldNum" sz="quarter" idx="12"/>
          </p:nvPr>
        </p:nvSpPr>
        <p:spPr/>
        <p:txBody>
          <a:bodyPr/>
          <a:lstStyle/>
          <a:p>
            <a:fld id="{598FCDFB-1B52-D040-B3BE-0917D439A3BA}"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34971710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4572000"/>
          </a:xfrm>
        </p:spPr>
        <p:txBody>
          <a:bodyPr>
            <a:normAutofit/>
          </a:bodyPr>
          <a:lstStyle/>
          <a:p>
            <a:r>
              <a:rPr lang="en-US" dirty="0" smtClean="0"/>
              <a:t>Thank You</a:t>
            </a:r>
            <a:br>
              <a:rPr lang="en-US" dirty="0" smtClean="0"/>
            </a:br>
            <a:r>
              <a:rPr lang="en-US" dirty="0" smtClean="0"/>
              <a:t/>
            </a:r>
            <a:br>
              <a:rPr lang="en-US" dirty="0" smtClean="0"/>
            </a:br>
            <a:r>
              <a:rPr lang="en-US" b="1" dirty="0">
                <a:solidFill>
                  <a:srgbClr val="00AEEF"/>
                </a:solidFill>
              </a:rPr>
              <a:t/>
            </a:r>
            <a:br>
              <a:rPr lang="en-US" b="1" dirty="0">
                <a:solidFill>
                  <a:srgbClr val="00AEEF"/>
                </a:solidFill>
              </a:rPr>
            </a:br>
            <a:r>
              <a:rPr lang="en-US" b="1" dirty="0" smtClean="0">
                <a:solidFill>
                  <a:srgbClr val="00AEEF"/>
                </a:solidFill>
              </a:rPr>
              <a:t/>
            </a:r>
            <a:br>
              <a:rPr lang="en-US" b="1" dirty="0" smtClean="0">
                <a:solidFill>
                  <a:srgbClr val="00AEEF"/>
                </a:solidFill>
              </a:rPr>
            </a:br>
            <a:r>
              <a:rPr lang="en-US" b="1" dirty="0">
                <a:solidFill>
                  <a:srgbClr val="00AEEF"/>
                </a:solidFill>
              </a:rPr>
              <a:t/>
            </a:r>
            <a:br>
              <a:rPr lang="en-US" b="1" dirty="0">
                <a:solidFill>
                  <a:srgbClr val="00AEEF"/>
                </a:solidFill>
              </a:rPr>
            </a:br>
            <a:r>
              <a:rPr lang="en-US" sz="5400" b="1" dirty="0" smtClean="0">
                <a:solidFill>
                  <a:srgbClr val="00AEEF"/>
                </a:solidFill>
              </a:rPr>
              <a:t>GlobalHealth2035.org</a:t>
            </a:r>
            <a:endParaRPr lang="en-US" dirty="0"/>
          </a:p>
        </p:txBody>
      </p:sp>
      <p:grpSp>
        <p:nvGrpSpPr>
          <p:cNvPr id="10" name="Group 9"/>
          <p:cNvGrpSpPr/>
          <p:nvPr/>
        </p:nvGrpSpPr>
        <p:grpSpPr>
          <a:xfrm>
            <a:off x="1981200" y="2057400"/>
            <a:ext cx="6248400" cy="1351592"/>
            <a:chOff x="1981200" y="2057400"/>
            <a:chExt cx="6248400" cy="1351592"/>
          </a:xfrm>
        </p:grpSpPr>
        <p:pic>
          <p:nvPicPr>
            <p:cNvPr id="8" name="Picture 4" descr="https://encrypted-tbn3.gstatic.com/images?q=tbn:ANd9GcRXLulmKN5hzWHq3isGaLTqfjl7gJSmKRZPk2ObWjnc65wxcHSN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57400"/>
              <a:ext cx="194337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191000" y="2208663"/>
              <a:ext cx="4038600" cy="1200329"/>
            </a:xfrm>
            <a:prstGeom prst="rect">
              <a:avLst/>
            </a:prstGeom>
            <a:noFill/>
          </p:spPr>
          <p:txBody>
            <a:bodyPr wrap="square" rtlCol="0">
              <a:spAutoFit/>
            </a:bodyPr>
            <a:lstStyle/>
            <a:p>
              <a:r>
                <a:rPr lang="en-US" sz="2400" b="1" dirty="0">
                  <a:solidFill>
                    <a:srgbClr val="00AEEF"/>
                  </a:solidFill>
                </a:rPr>
                <a:t>@</a:t>
              </a:r>
              <a:r>
                <a:rPr lang="en-US" sz="2400" b="1" dirty="0" err="1" smtClean="0">
                  <a:solidFill>
                    <a:srgbClr val="00AEEF"/>
                  </a:solidFill>
                </a:rPr>
                <a:t>gyamey</a:t>
              </a:r>
              <a:endParaRPr lang="en-US" sz="2400" b="1" dirty="0" smtClean="0">
                <a:solidFill>
                  <a:srgbClr val="00AEEF"/>
                </a:solidFill>
              </a:endParaRPr>
            </a:p>
            <a:p>
              <a:r>
                <a:rPr lang="en-US" sz="2400" b="1" dirty="0" smtClean="0">
                  <a:solidFill>
                    <a:srgbClr val="00AEEF"/>
                  </a:solidFill>
                </a:rPr>
                <a:t>@globlhealth2035</a:t>
              </a:r>
            </a:p>
            <a:p>
              <a:r>
                <a:rPr lang="en-US" sz="2400" b="1" dirty="0" smtClean="0">
                  <a:solidFill>
                    <a:srgbClr val="00AEEF"/>
                  </a:solidFill>
                </a:rPr>
                <a:t>#GH2035</a:t>
              </a:r>
              <a:endParaRPr lang="en-US" sz="2400" b="1" dirty="0">
                <a:solidFill>
                  <a:srgbClr val="00AEEF"/>
                </a:solidFill>
              </a:endParaRPr>
            </a:p>
          </p:txBody>
        </p:sp>
      </p:grpSp>
    </p:spTree>
    <p:extLst>
      <p:ext uri="{BB962C8B-B14F-4D97-AF65-F5344CB8AC3E}">
        <p14:creationId xmlns:p14="http://schemas.microsoft.com/office/powerpoint/2010/main" val="25578602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a:t>Backup </a:t>
            </a:r>
            <a:r>
              <a:rPr lang="en-US" dirty="0" smtClean="0"/>
              <a:t>Slides</a:t>
            </a:r>
            <a:endParaRPr lang="en-US" dirty="0"/>
          </a:p>
        </p:txBody>
      </p:sp>
      <p:sp>
        <p:nvSpPr>
          <p:cNvPr id="4" name="Slide Number Placeholder 3"/>
          <p:cNvSpPr>
            <a:spLocks noGrp="1"/>
          </p:cNvSpPr>
          <p:nvPr>
            <p:ph type="sldNum" sz="quarter" idx="12"/>
          </p:nvPr>
        </p:nvSpPr>
        <p:spPr/>
        <p:txBody>
          <a:bodyPr/>
          <a:lstStyle/>
          <a:p>
            <a:fld id="{598FCDFB-1B52-D040-B3BE-0917D439A3BA}"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34763743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Sweden’s 2013 CRS</a:t>
            </a:r>
            <a:endParaRPr lang="en-US" dirty="0"/>
          </a:p>
        </p:txBody>
      </p:sp>
      <p:sp>
        <p:nvSpPr>
          <p:cNvPr id="4" name="Slide Number Placeholder 3"/>
          <p:cNvSpPr>
            <a:spLocks noGrp="1"/>
          </p:cNvSpPr>
          <p:nvPr>
            <p:ph type="sldNum" sz="quarter" idx="12"/>
          </p:nvPr>
        </p:nvSpPr>
        <p:spPr/>
        <p:txBody>
          <a:bodyPr/>
          <a:lstStyle/>
          <a:p>
            <a:fld id="{598FCDFB-1B52-D040-B3BE-0917D439A3BA}" type="slidenum">
              <a:rPr lang="en-US" smtClean="0">
                <a:solidFill>
                  <a:prstClr val="black">
                    <a:tint val="75000"/>
                  </a:prstClr>
                </a:solidFill>
              </a:rPr>
              <a:pPr/>
              <a:t>55</a:t>
            </a:fld>
            <a:endParaRPr lang="en-US">
              <a:solidFill>
                <a:prstClr val="black">
                  <a:tint val="75000"/>
                </a:prstClr>
              </a:solidFill>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946940664"/>
              </p:ext>
            </p:extLst>
          </p:nvPr>
        </p:nvGraphicFramePr>
        <p:xfrm>
          <a:off x="304800" y="990599"/>
          <a:ext cx="8458200" cy="5064854"/>
        </p:xfrm>
        <a:graphic>
          <a:graphicData uri="http://schemas.openxmlformats.org/drawingml/2006/table">
            <a:tbl>
              <a:tblPr firstRow="1" bandRow="1">
                <a:tableStyleId>{5C22544A-7EE6-4342-B048-85BDC9FD1C3A}</a:tableStyleId>
              </a:tblPr>
              <a:tblGrid>
                <a:gridCol w="1295400"/>
                <a:gridCol w="1482436"/>
                <a:gridCol w="5680364"/>
              </a:tblGrid>
              <a:tr h="435723">
                <a:tc>
                  <a:txBody>
                    <a:bodyPr/>
                    <a:lstStyle/>
                    <a:p>
                      <a:pPr algn="ctr"/>
                      <a:r>
                        <a:rPr lang="en-US" sz="1900" b="1" dirty="0" smtClean="0">
                          <a:solidFill>
                            <a:schemeClr val="bg1"/>
                          </a:solidFill>
                        </a:rPr>
                        <a:t>Function</a:t>
                      </a:r>
                      <a:endParaRPr lang="en-US" sz="1900" b="1" dirty="0">
                        <a:solidFill>
                          <a:schemeClr val="bg1"/>
                        </a:solidFill>
                      </a:endParaRPr>
                    </a:p>
                  </a:txBody>
                  <a:tcPr anchor="ctr"/>
                </a:tc>
                <a:tc>
                  <a:txBody>
                    <a:bodyPr/>
                    <a:lstStyle/>
                    <a:p>
                      <a:pPr algn="ctr"/>
                      <a:r>
                        <a:rPr lang="en-US" sz="1900" b="1" dirty="0" smtClean="0">
                          <a:solidFill>
                            <a:schemeClr val="bg1"/>
                          </a:solidFill>
                        </a:rPr>
                        <a:t>Type</a:t>
                      </a:r>
                      <a:r>
                        <a:rPr lang="en-US" sz="1900" b="1" baseline="0" dirty="0" smtClean="0">
                          <a:solidFill>
                            <a:schemeClr val="bg1"/>
                          </a:solidFill>
                        </a:rPr>
                        <a:t> of </a:t>
                      </a:r>
                      <a:r>
                        <a:rPr lang="en-US" sz="1900" b="1" dirty="0" smtClean="0">
                          <a:solidFill>
                            <a:schemeClr val="bg1"/>
                          </a:solidFill>
                        </a:rPr>
                        <a:t>DAH</a:t>
                      </a:r>
                      <a:endParaRPr lang="en-US" sz="1900" b="1" dirty="0">
                        <a:solidFill>
                          <a:schemeClr val="bg1"/>
                        </a:solidFill>
                      </a:endParaRPr>
                    </a:p>
                  </a:txBody>
                  <a:tcPr anchor="ctr"/>
                </a:tc>
                <a:tc>
                  <a:txBody>
                    <a:bodyPr/>
                    <a:lstStyle/>
                    <a:p>
                      <a:pPr algn="ctr"/>
                      <a:r>
                        <a:rPr lang="en-US" sz="1900" b="1" dirty="0" smtClean="0">
                          <a:solidFill>
                            <a:schemeClr val="bg1"/>
                          </a:solidFill>
                        </a:rPr>
                        <a:t>Example</a:t>
                      </a:r>
                      <a:endParaRPr lang="en-US" sz="1900" b="1" dirty="0">
                        <a:solidFill>
                          <a:schemeClr val="bg1"/>
                        </a:solidFill>
                      </a:endParaRPr>
                    </a:p>
                  </a:txBody>
                  <a:tcPr anchor="ctr"/>
                </a:tc>
              </a:tr>
              <a:tr h="1202596">
                <a:tc rowSpan="2">
                  <a:txBody>
                    <a:bodyPr/>
                    <a:lstStyle/>
                    <a:p>
                      <a:r>
                        <a:rPr lang="en-US" sz="1500" b="1" dirty="0" smtClean="0">
                          <a:solidFill>
                            <a:schemeClr val="tx1"/>
                          </a:solidFill>
                        </a:rPr>
                        <a:t>Core functions</a:t>
                      </a:r>
                      <a:endParaRPr lang="en-US" sz="1500" b="1" dirty="0">
                        <a:solidFill>
                          <a:schemeClr val="tx1"/>
                        </a:solidFill>
                      </a:endParaRPr>
                    </a:p>
                  </a:txBody>
                  <a:tcPr>
                    <a:solidFill>
                      <a:schemeClr val="accent1">
                        <a:lumMod val="20000"/>
                        <a:lumOff val="80000"/>
                      </a:schemeClr>
                    </a:solidFill>
                  </a:tcPr>
                </a:tc>
                <a:tc>
                  <a:txBody>
                    <a:bodyPr/>
                    <a:lstStyle/>
                    <a:p>
                      <a:r>
                        <a:rPr lang="en-US" sz="1500" b="1" dirty="0" smtClean="0">
                          <a:solidFill>
                            <a:schemeClr val="tx1"/>
                          </a:solidFill>
                        </a:rPr>
                        <a:t>Global</a:t>
                      </a:r>
                      <a:endParaRPr lang="en-US" sz="1500" b="1" dirty="0">
                        <a:solidFill>
                          <a:schemeClr val="tx1"/>
                        </a:solidFill>
                      </a:endParaRPr>
                    </a:p>
                  </a:txBody>
                  <a:tcPr>
                    <a:solidFill>
                      <a:schemeClr val="accent1">
                        <a:lumMod val="20000"/>
                        <a:lumOff val="80000"/>
                      </a:schemeClr>
                    </a:solidFill>
                  </a:tcPr>
                </a:tc>
                <a:tc>
                  <a:txBody>
                    <a:bodyPr/>
                    <a:lstStyle/>
                    <a:p>
                      <a:pPr marL="285750" marR="0" indent="-285750">
                        <a:lnSpc>
                          <a:spcPct val="115000"/>
                        </a:lnSpc>
                        <a:spcBef>
                          <a:spcPts val="0"/>
                        </a:spcBef>
                        <a:spcAft>
                          <a:spcPts val="0"/>
                        </a:spcAft>
                        <a:buFont typeface="Arial" panose="020B0604020202020204" pitchFamily="34" charset="0"/>
                        <a:buChar char="•"/>
                      </a:pPr>
                      <a:r>
                        <a:rPr lang="en-US" sz="1500" b="1" kern="1200" baseline="0" dirty="0" smtClean="0">
                          <a:solidFill>
                            <a:schemeClr val="tx1"/>
                          </a:solidFill>
                          <a:effectLst/>
                          <a:latin typeface="+mn-lt"/>
                          <a:ea typeface="MS Mincho"/>
                          <a:cs typeface="Times New Roman"/>
                        </a:rPr>
                        <a:t>WHO Research support:</a:t>
                      </a:r>
                      <a:r>
                        <a:rPr lang="en-US" sz="1500" kern="1200" baseline="0" dirty="0" smtClean="0">
                          <a:solidFill>
                            <a:schemeClr val="tx1"/>
                          </a:solidFill>
                          <a:effectLst/>
                          <a:latin typeface="+mn-lt"/>
                          <a:ea typeface="MS Mincho"/>
                          <a:cs typeface="Times New Roman"/>
                        </a:rPr>
                        <a:t> </a:t>
                      </a:r>
                      <a:r>
                        <a:rPr lang="en-US" sz="1500" kern="1200" baseline="0" dirty="0" err="1" smtClean="0">
                          <a:solidFill>
                            <a:schemeClr val="tx1"/>
                          </a:solidFill>
                          <a:effectLst/>
                          <a:latin typeface="+mn-lt"/>
                          <a:ea typeface="MS Mincho"/>
                          <a:cs typeface="Times New Roman"/>
                        </a:rPr>
                        <a:t>Sida</a:t>
                      </a:r>
                      <a:r>
                        <a:rPr lang="en-US" sz="1500" kern="1200" baseline="0" dirty="0" smtClean="0">
                          <a:solidFill>
                            <a:schemeClr val="tx1"/>
                          </a:solidFill>
                          <a:effectLst/>
                          <a:latin typeface="+mn-lt"/>
                          <a:ea typeface="MS Mincho"/>
                          <a:cs typeface="Times New Roman"/>
                        </a:rPr>
                        <a:t> supports WHO in its efforts to strengthen the knowledge base for the development of normative functions of the WHO and for coordinating, supporting and influencing global efforts to combat a portfolio of major diseases and conditions</a:t>
                      </a:r>
                      <a:endParaRPr lang="en-US" sz="1500" kern="1200" baseline="0" dirty="0">
                        <a:solidFill>
                          <a:schemeClr val="tx1"/>
                        </a:solidFill>
                        <a:effectLst/>
                        <a:latin typeface="+mn-lt"/>
                        <a:ea typeface="MS Mincho"/>
                        <a:cs typeface="Times New Roman"/>
                      </a:endParaRPr>
                    </a:p>
                  </a:txBody>
                  <a:tcPr marL="68580" marR="68580" marT="0" marB="0">
                    <a:solidFill>
                      <a:schemeClr val="accent1">
                        <a:lumMod val="20000"/>
                        <a:lumOff val="80000"/>
                      </a:schemeClr>
                    </a:solidFill>
                  </a:tcPr>
                </a:tc>
              </a:tr>
              <a:tr h="909488">
                <a:tc vMerge="1">
                  <a:txBody>
                    <a:bodyPr/>
                    <a:lstStyle/>
                    <a:p>
                      <a:endParaRPr lang="en-US" sz="1400" b="1" dirty="0">
                        <a:solidFill>
                          <a:schemeClr val="tx1"/>
                        </a:solidFill>
                      </a:endParaRPr>
                    </a:p>
                  </a:txBody>
                  <a:tcPr/>
                </a:tc>
                <a:tc>
                  <a:txBody>
                    <a:bodyPr/>
                    <a:lstStyle/>
                    <a:p>
                      <a:r>
                        <a:rPr lang="en-US" sz="1500" b="1" dirty="0" smtClean="0">
                          <a:solidFill>
                            <a:schemeClr val="tx1"/>
                          </a:solidFill>
                        </a:rPr>
                        <a:t>Local Plus</a:t>
                      </a:r>
                      <a:endParaRPr lang="en-US" sz="1500" b="1" dirty="0">
                        <a:solidFill>
                          <a:schemeClr val="tx1"/>
                        </a:solidFill>
                      </a:endParaRPr>
                    </a:p>
                  </a:txBody>
                  <a:tcPr>
                    <a:solidFill>
                      <a:schemeClr val="accent1">
                        <a:lumMod val="20000"/>
                        <a:lumOff val="80000"/>
                      </a:schemeClr>
                    </a:solidFill>
                  </a:tcPr>
                </a:tc>
                <a:tc>
                  <a:txBody>
                    <a:bodyPr/>
                    <a:lstStyle/>
                    <a:p>
                      <a:pPr marL="285750" marR="0" lvl="0" indent="-285750">
                        <a:lnSpc>
                          <a:spcPct val="115000"/>
                        </a:lnSpc>
                        <a:spcBef>
                          <a:spcPts val="0"/>
                        </a:spcBef>
                        <a:spcAft>
                          <a:spcPts val="0"/>
                        </a:spcAft>
                        <a:buFont typeface="Arial" panose="020B0604020202020204" pitchFamily="34" charset="0"/>
                        <a:buChar char="•"/>
                      </a:pPr>
                      <a:r>
                        <a:rPr lang="en-US" sz="1500" b="1" kern="1200" baseline="0" dirty="0" smtClean="0">
                          <a:solidFill>
                            <a:schemeClr val="tx1"/>
                          </a:solidFill>
                          <a:effectLst/>
                          <a:latin typeface="+mn-lt"/>
                          <a:ea typeface="MS Mincho"/>
                          <a:cs typeface="Times New Roman"/>
                        </a:rPr>
                        <a:t>Vietnam: </a:t>
                      </a:r>
                      <a:r>
                        <a:rPr lang="en-US" sz="1500" b="0" kern="1200" baseline="0" dirty="0" smtClean="0">
                          <a:solidFill>
                            <a:schemeClr val="tx1"/>
                          </a:solidFill>
                          <a:effectLst/>
                          <a:latin typeface="+mn-lt"/>
                          <a:ea typeface="MS Mincho"/>
                          <a:cs typeface="Times New Roman"/>
                        </a:rPr>
                        <a:t>Support </a:t>
                      </a:r>
                      <a:r>
                        <a:rPr lang="en-US" sz="1500" kern="1200" baseline="0" dirty="0" smtClean="0">
                          <a:solidFill>
                            <a:schemeClr val="tx1"/>
                          </a:solidFill>
                          <a:effectLst/>
                          <a:latin typeface="+mn-lt"/>
                          <a:ea typeface="MS Mincho"/>
                          <a:cs typeface="Times New Roman"/>
                        </a:rPr>
                        <a:t>to improve antibiotic use and contain resistance development in major Vietnamese hospitals through evidence based intervention</a:t>
                      </a:r>
                      <a:endParaRPr lang="en-US" sz="1500" kern="1200" dirty="0" smtClean="0">
                        <a:solidFill>
                          <a:schemeClr val="tx1"/>
                        </a:solidFill>
                        <a:effectLst/>
                        <a:latin typeface="+mn-lt"/>
                        <a:ea typeface="MS Mincho"/>
                        <a:cs typeface="Times New Roman"/>
                      </a:endParaRPr>
                    </a:p>
                  </a:txBody>
                  <a:tcPr marL="68580" marR="68580" marT="0" marB="0">
                    <a:solidFill>
                      <a:schemeClr val="accent1">
                        <a:lumMod val="20000"/>
                        <a:lumOff val="80000"/>
                      </a:schemeClr>
                    </a:solidFill>
                  </a:tcPr>
                </a:tc>
              </a:tr>
              <a:tr h="901947">
                <a:tc rowSpan="2">
                  <a:txBody>
                    <a:bodyPr/>
                    <a:lstStyle/>
                    <a:p>
                      <a:r>
                        <a:rPr lang="en-US" sz="1500" b="1" dirty="0" smtClean="0">
                          <a:solidFill>
                            <a:schemeClr val="tx1"/>
                          </a:solidFill>
                        </a:rPr>
                        <a:t>Country-specific support </a:t>
                      </a:r>
                      <a:endParaRPr lang="en-US" sz="1500" b="1" dirty="0">
                        <a:solidFill>
                          <a:schemeClr val="tx1"/>
                        </a:solidFill>
                      </a:endParaRPr>
                    </a:p>
                  </a:txBody>
                  <a:tcPr>
                    <a:solidFill>
                      <a:schemeClr val="tx2">
                        <a:lumMod val="20000"/>
                        <a:lumOff val="80000"/>
                      </a:schemeClr>
                    </a:solidFill>
                  </a:tcPr>
                </a:tc>
                <a:tc>
                  <a:txBody>
                    <a:bodyPr/>
                    <a:lstStyle/>
                    <a:p>
                      <a:r>
                        <a:rPr lang="en-US" sz="1500" b="1" kern="1200" dirty="0" smtClean="0">
                          <a:solidFill>
                            <a:schemeClr val="tx1"/>
                          </a:solidFill>
                          <a:effectLst/>
                          <a:latin typeface="+mn-lt"/>
                          <a:ea typeface="+mn-ea"/>
                          <a:cs typeface="+mn-cs"/>
                        </a:rPr>
                        <a:t>Local</a:t>
                      </a:r>
                      <a:endParaRPr lang="en-US" sz="1500" b="1" dirty="0">
                        <a:solidFill>
                          <a:schemeClr val="tx1"/>
                        </a:solidFill>
                      </a:endParaRPr>
                    </a:p>
                  </a:txBody>
                  <a:tcPr>
                    <a:solidFill>
                      <a:schemeClr val="tx2">
                        <a:lumMod val="20000"/>
                        <a:lumOff val="80000"/>
                      </a:schemeClr>
                    </a:solidFill>
                  </a:tcPr>
                </a:tc>
                <a:tc>
                  <a:txBody>
                    <a:bodyPr/>
                    <a:lstStyle/>
                    <a:p>
                      <a:pPr marL="285750" marR="0" indent="-285750">
                        <a:lnSpc>
                          <a:spcPct val="115000"/>
                        </a:lnSpc>
                        <a:spcBef>
                          <a:spcPts val="0"/>
                        </a:spcBef>
                        <a:spcAft>
                          <a:spcPts val="0"/>
                        </a:spcAft>
                        <a:buFont typeface="Arial" panose="020B0604020202020204" pitchFamily="34" charset="0"/>
                        <a:buChar char="•"/>
                      </a:pPr>
                      <a:r>
                        <a:rPr lang="en-US" sz="1500" b="1" dirty="0" smtClean="0">
                          <a:solidFill>
                            <a:schemeClr val="tx1"/>
                          </a:solidFill>
                          <a:effectLst/>
                          <a:latin typeface="+mj-lt"/>
                          <a:ea typeface="MS Mincho"/>
                          <a:cs typeface="Times New Roman"/>
                        </a:rPr>
                        <a:t>Zambia: </a:t>
                      </a:r>
                      <a:r>
                        <a:rPr lang="en-US" sz="1500" dirty="0" smtClean="0">
                          <a:solidFill>
                            <a:schemeClr val="tx1"/>
                          </a:solidFill>
                          <a:effectLst/>
                          <a:latin typeface="+mj-lt"/>
                          <a:ea typeface="MS Mincho"/>
                          <a:cs typeface="Times New Roman"/>
                        </a:rPr>
                        <a:t>Program to increase the number and quality of health personnel </a:t>
                      </a:r>
                      <a:r>
                        <a:rPr lang="en-US" sz="1500" baseline="0" dirty="0" smtClean="0">
                          <a:solidFill>
                            <a:schemeClr val="tx1"/>
                          </a:solidFill>
                          <a:effectLst/>
                          <a:latin typeface="+mj-lt"/>
                          <a:ea typeface="MS Mincho"/>
                          <a:cs typeface="Times New Roman"/>
                        </a:rPr>
                        <a:t>and strengthen </a:t>
                      </a:r>
                      <a:r>
                        <a:rPr lang="en-US" sz="1500" dirty="0" smtClean="0">
                          <a:solidFill>
                            <a:schemeClr val="tx1"/>
                          </a:solidFill>
                          <a:effectLst/>
                          <a:latin typeface="+mj-lt"/>
                          <a:ea typeface="MS Mincho"/>
                          <a:cs typeface="Times New Roman"/>
                        </a:rPr>
                        <a:t>systems for training supportive supervision and mentorship</a:t>
                      </a:r>
                      <a:endParaRPr lang="en-US" sz="1500" dirty="0">
                        <a:solidFill>
                          <a:schemeClr val="tx1"/>
                        </a:solidFill>
                        <a:effectLst/>
                        <a:latin typeface="+mj-lt"/>
                        <a:ea typeface="MS Mincho"/>
                        <a:cs typeface="Times New Roman"/>
                      </a:endParaRPr>
                    </a:p>
                  </a:txBody>
                  <a:tcPr marL="68580" marR="68580" marT="0" marB="0">
                    <a:solidFill>
                      <a:schemeClr val="tx2">
                        <a:lumMod val="20000"/>
                        <a:lumOff val="80000"/>
                      </a:schemeClr>
                    </a:solidFill>
                  </a:tcPr>
                </a:tc>
              </a:tr>
              <a:tr h="1503246">
                <a:tc vMerge="1">
                  <a:txBody>
                    <a:bodyPr/>
                    <a:lstStyle/>
                    <a:p>
                      <a:endParaRPr lang="en-US" sz="1400" b="1"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1" kern="1200" dirty="0" smtClean="0">
                          <a:solidFill>
                            <a:schemeClr val="tx1"/>
                          </a:solidFill>
                          <a:effectLst/>
                          <a:latin typeface="+mn-lt"/>
                          <a:ea typeface="+mn-ea"/>
                          <a:cs typeface="+mn-cs"/>
                        </a:rPr>
                        <a:t>Special Local Support (SLS)</a:t>
                      </a:r>
                      <a:endParaRPr lang="en-US" sz="1500" b="1" dirty="0" smtClean="0">
                        <a:solidFill>
                          <a:schemeClr val="tx1"/>
                        </a:solidFill>
                      </a:endParaRPr>
                    </a:p>
                    <a:p>
                      <a:endParaRPr lang="en-US" sz="1500" b="1" dirty="0">
                        <a:solidFill>
                          <a:schemeClr val="tx1"/>
                        </a:solidFill>
                      </a:endParaRPr>
                    </a:p>
                  </a:txBody>
                  <a:tcPr>
                    <a:solidFill>
                      <a:schemeClr val="tx2">
                        <a:lumMod val="20000"/>
                        <a:lumOff val="80000"/>
                      </a:schemeClr>
                    </a:solidFill>
                  </a:tcPr>
                </a:tc>
                <a:tc>
                  <a:txBody>
                    <a:bodyPr/>
                    <a:lstStyle/>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500" b="1" kern="1200" dirty="0" smtClean="0">
                          <a:solidFill>
                            <a:schemeClr val="tx1"/>
                          </a:solidFill>
                          <a:effectLst/>
                          <a:latin typeface="+mn-lt"/>
                          <a:ea typeface="MS Mincho"/>
                          <a:cs typeface="Times New Roman"/>
                        </a:rPr>
                        <a:t>DRC: </a:t>
                      </a:r>
                      <a:r>
                        <a:rPr lang="en-US" sz="1500" kern="1200" dirty="0" smtClean="0">
                          <a:solidFill>
                            <a:schemeClr val="tx1"/>
                          </a:solidFill>
                          <a:effectLst/>
                          <a:latin typeface="+mn-lt"/>
                          <a:ea typeface="MS Mincho"/>
                          <a:cs typeface="Times New Roman"/>
                        </a:rPr>
                        <a:t>Support to the Merlin Health Project, with the purpose to support a sustainable and accessible primary health care system for vulnerable populations in North Kivu and Maniema provinces, including the internally displaced, host populations and returnees</a:t>
                      </a:r>
                    </a:p>
                  </a:txBody>
                  <a:tcPr marL="68580" marR="68580" marT="0" marB="0">
                    <a:solidFill>
                      <a:schemeClr val="tx2">
                        <a:lumMod val="20000"/>
                        <a:lumOff val="80000"/>
                      </a:schemeClr>
                    </a:solidFill>
                  </a:tcPr>
                </a:tc>
              </a:tr>
            </a:tbl>
          </a:graphicData>
        </a:graphic>
      </p:graphicFrame>
    </p:spTree>
    <p:extLst>
      <p:ext uri="{BB962C8B-B14F-4D97-AF65-F5344CB8AC3E}">
        <p14:creationId xmlns:p14="http://schemas.microsoft.com/office/powerpoint/2010/main" val="428906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868362"/>
          </a:xfrm>
        </p:spPr>
        <p:txBody>
          <a:bodyPr>
            <a:normAutofit fontScale="90000"/>
          </a:bodyPr>
          <a:lstStyle/>
          <a:p>
            <a:r>
              <a:rPr lang="en-US" dirty="0" smtClean="0"/>
              <a:t>DAH Needs to Shift Towards Core Functions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8292076"/>
              </p:ext>
            </p:extLst>
          </p:nvPr>
        </p:nvGraphicFramePr>
        <p:xfrm>
          <a:off x="457200" y="1066800"/>
          <a:ext cx="8382000" cy="4212488"/>
        </p:xfrm>
        <a:graphic>
          <a:graphicData uri="http://schemas.openxmlformats.org/drawingml/2006/table">
            <a:tbl>
              <a:tblPr firstRow="1" bandRow="1">
                <a:tableStyleId>{5C22544A-7EE6-4342-B048-85BDC9FD1C3A}</a:tableStyleId>
              </a:tblPr>
              <a:tblGrid>
                <a:gridCol w="3725333"/>
                <a:gridCol w="4656667"/>
              </a:tblGrid>
              <a:tr h="385894">
                <a:tc>
                  <a:txBody>
                    <a:bodyPr/>
                    <a:lstStyle/>
                    <a:p>
                      <a:pPr algn="ctr"/>
                      <a:r>
                        <a:rPr lang="en-US" b="1" dirty="0" smtClean="0"/>
                        <a:t>Function</a:t>
                      </a:r>
                      <a:endParaRPr lang="en-US" b="1" dirty="0"/>
                    </a:p>
                  </a:txBody>
                  <a:tcPr/>
                </a:tc>
                <a:tc>
                  <a:txBody>
                    <a:bodyPr/>
                    <a:lstStyle/>
                    <a:p>
                      <a:pPr algn="ctr"/>
                      <a:r>
                        <a:rPr lang="en-US" b="1" dirty="0" smtClean="0"/>
                        <a:t>Key</a:t>
                      </a:r>
                      <a:r>
                        <a:rPr lang="en-US" b="1" baseline="0" dirty="0" smtClean="0"/>
                        <a:t> Examples</a:t>
                      </a:r>
                      <a:endParaRPr lang="en-US" b="1" dirty="0"/>
                    </a:p>
                  </a:txBody>
                  <a:tcPr/>
                </a:tc>
              </a:tr>
              <a:tr h="1366706">
                <a:tc>
                  <a:txBody>
                    <a:bodyPr/>
                    <a:lstStyle/>
                    <a:p>
                      <a:r>
                        <a:rPr lang="en-US" b="1" dirty="0" smtClean="0"/>
                        <a:t>Core: </a:t>
                      </a:r>
                    </a:p>
                    <a:p>
                      <a:r>
                        <a:rPr lang="en-US" b="0" dirty="0" smtClean="0"/>
                        <a:t>Providing</a:t>
                      </a:r>
                      <a:r>
                        <a:rPr lang="en-US" b="0" baseline="0" dirty="0" smtClean="0"/>
                        <a:t> global public goods</a:t>
                      </a:r>
                      <a:endParaRPr lang="en-US" b="1" dirty="0"/>
                    </a:p>
                  </a:txBody>
                  <a:tcPr/>
                </a:tc>
                <a:tc>
                  <a:txBody>
                    <a:bodyPr/>
                    <a:lstStyle/>
                    <a:p>
                      <a:r>
                        <a:rPr lang="en-US" sz="1700" dirty="0" smtClean="0"/>
                        <a:t>▪ R&amp;D</a:t>
                      </a:r>
                      <a:r>
                        <a:rPr lang="en-US" sz="1700" baseline="0" dirty="0" smtClean="0"/>
                        <a:t> for health tools</a:t>
                      </a:r>
                    </a:p>
                    <a:p>
                      <a:r>
                        <a:rPr lang="en-US" sz="1700" kern="1200" dirty="0" smtClean="0">
                          <a:solidFill>
                            <a:schemeClr val="dk1"/>
                          </a:solidFill>
                          <a:effectLst/>
                          <a:latin typeface="+mn-lt"/>
                          <a:ea typeface="+mn-ea"/>
                          <a:cs typeface="+mn-cs"/>
                        </a:rPr>
                        <a:t>▪ Knowledge generation and sharing</a:t>
                      </a:r>
                    </a:p>
                    <a:p>
                      <a:r>
                        <a:rPr lang="en-US" sz="1700" kern="1200" dirty="0" smtClean="0">
                          <a:solidFill>
                            <a:schemeClr val="dk1"/>
                          </a:solidFill>
                          <a:effectLst/>
                          <a:latin typeface="+mn-lt"/>
                          <a:ea typeface="+mn-ea"/>
                          <a:cs typeface="+mn-cs"/>
                        </a:rPr>
                        <a:t>▪ Intellectual property and market shaping</a:t>
                      </a:r>
                      <a:r>
                        <a:rPr lang="en-US" sz="1700" kern="1200" baseline="0" dirty="0" smtClean="0">
                          <a:solidFill>
                            <a:schemeClr val="dk1"/>
                          </a:solidFill>
                          <a:effectLst/>
                          <a:latin typeface="+mn-lt"/>
                          <a:ea typeface="+mn-ea"/>
                          <a:cs typeface="+mn-cs"/>
                        </a:rPr>
                        <a:t> activities</a:t>
                      </a:r>
                      <a:endParaRPr lang="en-US" sz="1700" dirty="0"/>
                    </a:p>
                  </a:txBody>
                  <a:tcPr/>
                </a:tc>
              </a:tr>
              <a:tr h="666064">
                <a:tc>
                  <a:txBody>
                    <a:bodyPr/>
                    <a:lstStyle/>
                    <a:p>
                      <a:r>
                        <a:rPr lang="en-US" b="1" dirty="0" smtClean="0"/>
                        <a:t>Core: </a:t>
                      </a:r>
                    </a:p>
                    <a:p>
                      <a:r>
                        <a:rPr lang="en-US" sz="1800" kern="1200" dirty="0" smtClean="0">
                          <a:solidFill>
                            <a:schemeClr val="dk1"/>
                          </a:solidFill>
                          <a:effectLst/>
                          <a:latin typeface="+mn-lt"/>
                          <a:ea typeface="+mn-ea"/>
                          <a:cs typeface="+mn-cs"/>
                        </a:rPr>
                        <a:t>Controlling cross-border externalities </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mn-lt"/>
                          <a:ea typeface="+mn-ea"/>
                          <a:cs typeface="+mn-cs"/>
                        </a:rPr>
                        <a:t>▪ Surveillance, information sharing, regulatory regimes e.g. to tackle </a:t>
                      </a:r>
                      <a:r>
                        <a:rPr lang="en-US" sz="1700" kern="1200" baseline="0" dirty="0" smtClean="0">
                          <a:solidFill>
                            <a:schemeClr val="dk1"/>
                          </a:solidFill>
                          <a:effectLst/>
                          <a:latin typeface="+mn-lt"/>
                          <a:ea typeface="+mn-ea"/>
                          <a:cs typeface="+mn-cs"/>
                        </a:rPr>
                        <a:t>cross-border outbreaks, counterfeit drugs, antibiotic resistance, tobacco marketing</a:t>
                      </a:r>
                      <a:endParaRPr lang="en-US" sz="1700" dirty="0" smtClean="0"/>
                    </a:p>
                  </a:txBody>
                  <a:tcPr/>
                </a:tc>
              </a:tr>
              <a:tr h="666064">
                <a:tc>
                  <a:txBody>
                    <a:bodyPr/>
                    <a:lstStyle/>
                    <a:p>
                      <a:r>
                        <a:rPr lang="en-US" b="1" dirty="0" smtClean="0"/>
                        <a:t>Core: </a:t>
                      </a:r>
                    </a:p>
                    <a:p>
                      <a:r>
                        <a:rPr lang="en-US" sz="1800" kern="1200" dirty="0" smtClean="0">
                          <a:solidFill>
                            <a:schemeClr val="dk1"/>
                          </a:solidFill>
                          <a:effectLst/>
                          <a:latin typeface="+mn-lt"/>
                          <a:ea typeface="+mn-ea"/>
                          <a:cs typeface="+mn-cs"/>
                        </a:rPr>
                        <a:t>Leadership and stewardship </a:t>
                      </a:r>
                      <a:endParaRPr lang="en-US" b="1" dirty="0"/>
                    </a:p>
                  </a:txBody>
                  <a:tcPr/>
                </a:tc>
                <a:tc>
                  <a:txBody>
                    <a:bodyPr/>
                    <a:lstStyle/>
                    <a:p>
                      <a:r>
                        <a:rPr lang="en-US" sz="1700" kern="1200" dirty="0" smtClean="0">
                          <a:solidFill>
                            <a:schemeClr val="dk1"/>
                          </a:solidFill>
                          <a:effectLst/>
                          <a:latin typeface="+mn-lt"/>
                          <a:ea typeface="+mn-ea"/>
                          <a:cs typeface="+mn-cs"/>
                        </a:rPr>
                        <a:t>▪  Global health advocacy, priority</a:t>
                      </a:r>
                      <a:r>
                        <a:rPr lang="en-US" sz="1700" kern="1200" baseline="0" dirty="0" smtClean="0">
                          <a:solidFill>
                            <a:schemeClr val="dk1"/>
                          </a:solidFill>
                          <a:effectLst/>
                          <a:latin typeface="+mn-lt"/>
                          <a:ea typeface="+mn-ea"/>
                          <a:cs typeface="+mn-cs"/>
                        </a:rPr>
                        <a:t> setting, aid effectiveness</a:t>
                      </a:r>
                      <a:endParaRPr lang="en-US" sz="1700" dirty="0"/>
                    </a:p>
                  </a:txBody>
                  <a:tcPr/>
                </a:tc>
              </a:tr>
              <a:tr h="666064">
                <a:tc>
                  <a:txBody>
                    <a:bodyPr/>
                    <a:lstStyle/>
                    <a:p>
                      <a:r>
                        <a:rPr lang="en-US" b="1" dirty="0" smtClean="0"/>
                        <a:t>Supportive:  </a:t>
                      </a:r>
                    </a:p>
                    <a:p>
                      <a:r>
                        <a:rPr lang="en-US" sz="1800" kern="1200" dirty="0" smtClean="0">
                          <a:solidFill>
                            <a:schemeClr val="dk1"/>
                          </a:solidFill>
                          <a:effectLst/>
                          <a:latin typeface="+mn-lt"/>
                          <a:ea typeface="+mn-ea"/>
                          <a:cs typeface="+mn-cs"/>
                        </a:rPr>
                        <a:t>Direct country assistance</a:t>
                      </a:r>
                      <a:endParaRPr lang="en-US" b="1" dirty="0"/>
                    </a:p>
                  </a:txBody>
                  <a:tcPr/>
                </a:tc>
                <a:tc>
                  <a:txBody>
                    <a:bodyPr/>
                    <a:lstStyle/>
                    <a:p>
                      <a:r>
                        <a:rPr lang="en-US" sz="1700" kern="1200" dirty="0" smtClean="0">
                          <a:solidFill>
                            <a:schemeClr val="dk1"/>
                          </a:solidFill>
                          <a:effectLst/>
                          <a:latin typeface="+mn-lt"/>
                          <a:ea typeface="+mn-ea"/>
                          <a:cs typeface="+mn-cs"/>
                        </a:rPr>
                        <a:t>▪ Financial and</a:t>
                      </a:r>
                      <a:r>
                        <a:rPr lang="en-US" sz="1700" kern="1200" baseline="0" dirty="0" smtClean="0">
                          <a:solidFill>
                            <a:schemeClr val="dk1"/>
                          </a:solidFill>
                          <a:effectLst/>
                          <a:latin typeface="+mn-lt"/>
                          <a:ea typeface="+mn-ea"/>
                          <a:cs typeface="+mn-cs"/>
                        </a:rPr>
                        <a:t> technical assistance</a:t>
                      </a:r>
                      <a:endParaRPr lang="en-US" sz="1700" dirty="0"/>
                    </a:p>
                  </a:txBody>
                  <a:tcPr/>
                </a:tc>
              </a:tr>
            </a:tbl>
          </a:graphicData>
        </a:graphic>
      </p:graphicFrame>
      <p:sp>
        <p:nvSpPr>
          <p:cNvPr id="5" name="TextBox 4"/>
          <p:cNvSpPr txBox="1"/>
          <p:nvPr/>
        </p:nvSpPr>
        <p:spPr>
          <a:xfrm>
            <a:off x="2133600" y="5638800"/>
            <a:ext cx="6705600" cy="784830"/>
          </a:xfrm>
          <a:prstGeom prst="rect">
            <a:avLst/>
          </a:prstGeom>
          <a:noFill/>
        </p:spPr>
        <p:txBody>
          <a:bodyPr wrap="square" rtlCol="0">
            <a:spAutoFit/>
          </a:bodyPr>
          <a:lstStyle/>
          <a:p>
            <a:pPr lvl="0" algn="r"/>
            <a:r>
              <a:rPr lang="en-US" sz="1500" dirty="0"/>
              <a:t>Jamison DT, </a:t>
            </a:r>
            <a:r>
              <a:rPr lang="en-US" sz="1500" dirty="0" err="1"/>
              <a:t>Frenk</a:t>
            </a:r>
            <a:r>
              <a:rPr lang="en-US" sz="1500" dirty="0"/>
              <a:t> J, </a:t>
            </a:r>
            <a:r>
              <a:rPr lang="en-US" sz="1500" dirty="0" err="1"/>
              <a:t>Knaul</a:t>
            </a:r>
            <a:r>
              <a:rPr lang="en-US" sz="1500" dirty="0"/>
              <a:t> F. International collective action in health: objectives, functions, and rationale. </a:t>
            </a:r>
            <a:r>
              <a:rPr lang="en-US" sz="1500" i="1" dirty="0"/>
              <a:t>Lancet </a:t>
            </a:r>
            <a:r>
              <a:rPr lang="en-US" sz="1500" dirty="0"/>
              <a:t>1998; 351:</a:t>
            </a:r>
            <a:r>
              <a:rPr lang="en-US" sz="1500" b="1" dirty="0"/>
              <a:t> </a:t>
            </a:r>
            <a:r>
              <a:rPr lang="en-US" sz="1500" dirty="0"/>
              <a:t>514–17.</a:t>
            </a:r>
          </a:p>
          <a:p>
            <a:pPr algn="r"/>
            <a:endParaRPr lang="en-US" sz="1500" dirty="0"/>
          </a:p>
        </p:txBody>
      </p:sp>
    </p:spTree>
    <p:extLst>
      <p:ext uri="{BB962C8B-B14F-4D97-AF65-F5344CB8AC3E}">
        <p14:creationId xmlns:p14="http://schemas.microsoft.com/office/powerpoint/2010/main" val="4236587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956134176"/>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1924059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314028"/>
          </a:xfrm>
        </p:spPr>
        <p:txBody>
          <a:bodyPr>
            <a:noAutofit/>
          </a:bodyPr>
          <a:lstStyle/>
          <a:p>
            <a:r>
              <a:rPr lang="en-US" dirty="0" smtClean="0">
                <a:solidFill>
                  <a:srgbClr val="00B0F0"/>
                </a:solidFill>
              </a:rPr>
              <a:t>Our Approach</a:t>
            </a:r>
            <a:endParaRPr lang="en-US" dirty="0">
              <a:solidFill>
                <a:srgbClr val="00B0F0"/>
              </a:solidFill>
            </a:endParaRPr>
          </a:p>
        </p:txBody>
      </p:sp>
      <p:graphicFrame>
        <p:nvGraphicFramePr>
          <p:cNvPr id="3" name="Diagram 2"/>
          <p:cNvGraphicFramePr/>
          <p:nvPr>
            <p:extLst>
              <p:ext uri="{D42A27DB-BD31-4B8C-83A1-F6EECF244321}">
                <p14:modId xmlns:p14="http://schemas.microsoft.com/office/powerpoint/2010/main" val="2294872039"/>
              </p:ext>
            </p:extLst>
          </p:nvPr>
        </p:nvGraphicFramePr>
        <p:xfrm>
          <a:off x="685800" y="609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334000" y="2895600"/>
            <a:ext cx="1447800" cy="877163"/>
          </a:xfrm>
          <a:prstGeom prst="rect">
            <a:avLst/>
          </a:prstGeom>
          <a:noFill/>
        </p:spPr>
        <p:txBody>
          <a:bodyPr wrap="square" rtlCol="0">
            <a:spAutoFit/>
          </a:bodyPr>
          <a:lstStyle/>
          <a:p>
            <a:pPr algn="ctr"/>
            <a:r>
              <a:rPr lang="en-US" sz="1700" b="1" dirty="0" smtClean="0">
                <a:solidFill>
                  <a:schemeClr val="bg1"/>
                </a:solidFill>
              </a:rPr>
              <a:t>4. Analyze Swedish DAH by function</a:t>
            </a:r>
            <a:endParaRPr lang="en-US" sz="1700" b="1" dirty="0">
              <a:solidFill>
                <a:schemeClr val="bg1"/>
              </a:solidFill>
            </a:endParaRPr>
          </a:p>
        </p:txBody>
      </p:sp>
    </p:spTree>
    <p:extLst>
      <p:ext uri="{BB962C8B-B14F-4D97-AF65-F5344CB8AC3E}">
        <p14:creationId xmlns:p14="http://schemas.microsoft.com/office/powerpoint/2010/main" val="851226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677400" cy="533400"/>
          </a:xfrm>
        </p:spPr>
        <p:txBody>
          <a:bodyPr>
            <a:normAutofit/>
          </a:bodyPr>
          <a:lstStyle/>
          <a:p>
            <a:r>
              <a:rPr lang="en-US" sz="2800" dirty="0" smtClean="0">
                <a:solidFill>
                  <a:srgbClr val="00B0F0"/>
                </a:solidFill>
              </a:rPr>
              <a:t>Post-2015 Challenges/Opportunities</a:t>
            </a:r>
            <a:endParaRPr lang="en-US" sz="2800" dirty="0">
              <a:solidFill>
                <a:srgbClr val="00B0F0"/>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3344390325"/>
              </p:ext>
            </p:extLst>
          </p:nvPr>
        </p:nvGraphicFramePr>
        <p:xfrm>
          <a:off x="1066800" y="2105272"/>
          <a:ext cx="6629400" cy="3838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4591853" y="3463636"/>
            <a:ext cx="1614983" cy="1108364"/>
          </a:xfrm>
          <a:prstGeom prst="roundRect">
            <a:avLst/>
          </a:prstGeom>
          <a:noFill/>
          <a:ln w="3810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TextBox 5"/>
          <p:cNvSpPr txBox="1"/>
          <p:nvPr/>
        </p:nvSpPr>
        <p:spPr>
          <a:xfrm>
            <a:off x="4537364" y="3541693"/>
            <a:ext cx="1787236" cy="954107"/>
          </a:xfrm>
          <a:prstGeom prst="rect">
            <a:avLst/>
          </a:prstGeom>
          <a:noFill/>
        </p:spPr>
        <p:txBody>
          <a:bodyPr wrap="square" rtlCol="0">
            <a:spAutoFit/>
          </a:bodyPr>
          <a:lstStyle/>
          <a:p>
            <a:pPr algn="ctr"/>
            <a:r>
              <a:rPr lang="en-US" sz="1400" b="1" dirty="0" smtClean="0"/>
              <a:t>Pro-poor UHC </a:t>
            </a:r>
            <a:r>
              <a:rPr lang="en-US" sz="1400" dirty="0" smtClean="0"/>
              <a:t>could efficiently achieve health </a:t>
            </a:r>
            <a:r>
              <a:rPr lang="en-US" sz="1400" dirty="0"/>
              <a:t> </a:t>
            </a:r>
            <a:r>
              <a:rPr lang="en-US" sz="1400" dirty="0" smtClean="0"/>
              <a:t>&amp; financial protection</a:t>
            </a:r>
            <a:endParaRPr lang="en-US" sz="1400" dirty="0"/>
          </a:p>
        </p:txBody>
      </p:sp>
      <p:sp>
        <p:nvSpPr>
          <p:cNvPr id="10" name="Rectangle 9"/>
          <p:cNvSpPr/>
          <p:nvPr/>
        </p:nvSpPr>
        <p:spPr>
          <a:xfrm>
            <a:off x="457200" y="1066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1057870"/>
            <a:ext cx="2971800" cy="923330"/>
          </a:xfrm>
          <a:prstGeom prst="rect">
            <a:avLst/>
          </a:prstGeom>
          <a:noFill/>
        </p:spPr>
        <p:txBody>
          <a:bodyPr wrap="square" rtlCol="0">
            <a:spAutoFit/>
          </a:bodyPr>
          <a:lstStyle/>
          <a:p>
            <a:r>
              <a:rPr lang="en-US" dirty="0" smtClean="0"/>
              <a:t>1. Unfinished </a:t>
            </a:r>
            <a:r>
              <a:rPr lang="en-US" dirty="0"/>
              <a:t>MDGs agenda</a:t>
            </a:r>
          </a:p>
          <a:p>
            <a:endParaRPr lang="en-US" dirty="0"/>
          </a:p>
          <a:p>
            <a:endParaRPr lang="en-US" dirty="0"/>
          </a:p>
        </p:txBody>
      </p:sp>
      <p:cxnSp>
        <p:nvCxnSpPr>
          <p:cNvPr id="13" name="Straight Arrow Connector 12"/>
          <p:cNvCxnSpPr/>
          <p:nvPr/>
        </p:nvCxnSpPr>
        <p:spPr>
          <a:xfrm>
            <a:off x="2019300" y="14478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19300" y="1447800"/>
            <a:ext cx="2019300" cy="5334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644736" y="1066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720936" y="1057870"/>
            <a:ext cx="2971800" cy="923330"/>
          </a:xfrm>
          <a:prstGeom prst="rect">
            <a:avLst/>
          </a:prstGeom>
          <a:noFill/>
        </p:spPr>
        <p:txBody>
          <a:bodyPr wrap="square" rtlCol="0">
            <a:spAutoFit/>
          </a:bodyPr>
          <a:lstStyle/>
          <a:p>
            <a:r>
              <a:rPr lang="en-US" dirty="0" smtClean="0"/>
              <a:t>2. Microbial evolution</a:t>
            </a:r>
            <a:endParaRPr lang="en-US" dirty="0"/>
          </a:p>
          <a:p>
            <a:endParaRPr lang="en-US" dirty="0"/>
          </a:p>
          <a:p>
            <a:endParaRPr lang="en-US" dirty="0"/>
          </a:p>
        </p:txBody>
      </p:sp>
      <p:cxnSp>
        <p:nvCxnSpPr>
          <p:cNvPr id="19" name="Straight Arrow Connector 18"/>
          <p:cNvCxnSpPr/>
          <p:nvPr/>
        </p:nvCxnSpPr>
        <p:spPr>
          <a:xfrm>
            <a:off x="6130636" y="1447800"/>
            <a:ext cx="0" cy="609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61109" y="5257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7309" y="5248870"/>
            <a:ext cx="2971800" cy="923330"/>
          </a:xfrm>
          <a:prstGeom prst="rect">
            <a:avLst/>
          </a:prstGeom>
          <a:noFill/>
        </p:spPr>
        <p:txBody>
          <a:bodyPr wrap="square" rtlCol="0">
            <a:spAutoFit/>
          </a:bodyPr>
          <a:lstStyle/>
          <a:p>
            <a:r>
              <a:rPr lang="en-US" dirty="0" smtClean="0"/>
              <a:t>3. Crisis of NCDs and injuries</a:t>
            </a:r>
            <a:endParaRPr lang="en-US" dirty="0"/>
          </a:p>
          <a:p>
            <a:endParaRPr lang="en-US" dirty="0"/>
          </a:p>
          <a:p>
            <a:endParaRPr lang="en-US" dirty="0"/>
          </a:p>
        </p:txBody>
      </p:sp>
      <p:cxnSp>
        <p:nvCxnSpPr>
          <p:cNvPr id="23" name="Straight Arrow Connector 22"/>
          <p:cNvCxnSpPr/>
          <p:nvPr/>
        </p:nvCxnSpPr>
        <p:spPr>
          <a:xfrm flipV="1">
            <a:off x="3124200" y="4657130"/>
            <a:ext cx="0" cy="5244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876800" y="5257800"/>
            <a:ext cx="2971800" cy="30480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953000" y="5248870"/>
            <a:ext cx="2971800" cy="923330"/>
          </a:xfrm>
          <a:prstGeom prst="rect">
            <a:avLst/>
          </a:prstGeom>
          <a:noFill/>
        </p:spPr>
        <p:txBody>
          <a:bodyPr wrap="square" rtlCol="0">
            <a:spAutoFit/>
          </a:bodyPr>
          <a:lstStyle/>
          <a:p>
            <a:r>
              <a:rPr lang="en-US" dirty="0" smtClean="0"/>
              <a:t>4. Medical impoverishment</a:t>
            </a:r>
            <a:endParaRPr lang="en-US" dirty="0"/>
          </a:p>
          <a:p>
            <a:endParaRPr lang="en-US" dirty="0"/>
          </a:p>
          <a:p>
            <a:endParaRPr lang="en-US" dirty="0"/>
          </a:p>
        </p:txBody>
      </p:sp>
      <p:cxnSp>
        <p:nvCxnSpPr>
          <p:cNvPr id="26" name="Straight Arrow Connector 25"/>
          <p:cNvCxnSpPr/>
          <p:nvPr/>
        </p:nvCxnSpPr>
        <p:spPr>
          <a:xfrm flipV="1">
            <a:off x="5791200" y="4657130"/>
            <a:ext cx="0" cy="52447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
          <p:cNvSpPr txBox="1"/>
          <p:nvPr/>
        </p:nvSpPr>
        <p:spPr>
          <a:xfrm>
            <a:off x="228600" y="5712905"/>
            <a:ext cx="8382000" cy="369332"/>
          </a:xfrm>
          <a:prstGeom prst="rect">
            <a:avLst/>
          </a:prstGeom>
          <a:no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 International </a:t>
            </a:r>
            <a:r>
              <a:rPr lang="en-US" dirty="0"/>
              <a:t>collective action arrangements and financing are not “fit for purpose” </a:t>
            </a:r>
          </a:p>
        </p:txBody>
      </p:sp>
    </p:spTree>
    <p:extLst>
      <p:ext uri="{BB962C8B-B14F-4D97-AF65-F5344CB8AC3E}">
        <p14:creationId xmlns:p14="http://schemas.microsoft.com/office/powerpoint/2010/main" val="36554234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0B5pEcRn0y7Vwj8wLD2o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0B5pEcRn0y7Vwj8wLD2o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Z0B5pEcRn0y7Vwj8wLD2o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0B5pEcRn0y7Vwj8wLD2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lobal Health 2035">
      <a:dk1>
        <a:srgbClr val="53565A"/>
      </a:dk1>
      <a:lt1>
        <a:sysClr val="window" lastClr="FFFFFF"/>
      </a:lt1>
      <a:dk2>
        <a:srgbClr val="1F497D"/>
      </a:dk2>
      <a:lt2>
        <a:srgbClr val="EEECE1"/>
      </a:lt2>
      <a:accent1>
        <a:srgbClr val="00AEEF"/>
      </a:accent1>
      <a:accent2>
        <a:srgbClr val="EC008C"/>
      </a:accent2>
      <a:accent3>
        <a:srgbClr val="F9C606"/>
      </a:accent3>
      <a:accent4>
        <a:srgbClr val="EE3124"/>
      </a:accent4>
      <a:accent5>
        <a:srgbClr val="FFA3DA"/>
      </a:accent5>
      <a:accent6>
        <a:srgbClr val="FCE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Global Health 2035">
      <a:dk1>
        <a:srgbClr val="53565A"/>
      </a:dk1>
      <a:lt1>
        <a:sysClr val="window" lastClr="FFFFFF"/>
      </a:lt1>
      <a:dk2>
        <a:srgbClr val="1F497D"/>
      </a:dk2>
      <a:lt2>
        <a:srgbClr val="EEECE1"/>
      </a:lt2>
      <a:accent1>
        <a:srgbClr val="00AEEF"/>
      </a:accent1>
      <a:accent2>
        <a:srgbClr val="EC008C"/>
      </a:accent2>
      <a:accent3>
        <a:srgbClr val="F9C606"/>
      </a:accent3>
      <a:accent4>
        <a:srgbClr val="EE3124"/>
      </a:accent4>
      <a:accent5>
        <a:srgbClr val="FFA3DA"/>
      </a:accent5>
      <a:accent6>
        <a:srgbClr val="FCE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TotalTime>
  <Words>3693</Words>
  <Application>Microsoft Office PowerPoint</Application>
  <PresentationFormat>On-screen Show (4:3)</PresentationFormat>
  <Paragraphs>569</Paragraphs>
  <Slides>55</Slides>
  <Notes>37</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55</vt:i4>
      </vt:variant>
    </vt:vector>
  </HeadingPairs>
  <TitlesOfParts>
    <vt:vector size="61" baseType="lpstr">
      <vt:lpstr>Office Theme</vt:lpstr>
      <vt:lpstr>1_Office Theme</vt:lpstr>
      <vt:lpstr>2_Office Theme</vt:lpstr>
      <vt:lpstr>3_Office Theme</vt:lpstr>
      <vt:lpstr>4_Office Theme</vt:lpstr>
      <vt:lpstr>think-cell Folie</vt:lpstr>
      <vt:lpstr>Sweden´s development assistance for health  Gavin Yamey and Marco Schäferhoff Seminar on development assistance for health March 19, 2015 Stockholm, Sweden</vt:lpstr>
      <vt:lpstr>PowerPoint Presentation</vt:lpstr>
      <vt:lpstr>Our Approach</vt:lpstr>
      <vt:lpstr>Our Approach</vt:lpstr>
      <vt:lpstr>Global Health 2035: Key Findings</vt:lpstr>
      <vt:lpstr>DAH Needs to Shift Towards Core Functions  </vt:lpstr>
      <vt:lpstr>Our Approach</vt:lpstr>
      <vt:lpstr>Our Approach</vt:lpstr>
      <vt:lpstr>Post-2015 Challenges/Opportunities</vt:lpstr>
      <vt:lpstr>Our Approach</vt:lpstr>
      <vt:lpstr>Our Approach</vt:lpstr>
      <vt:lpstr>Policy-oriented DAH framework </vt:lpstr>
      <vt:lpstr>Our Approach</vt:lpstr>
      <vt:lpstr>Our Approach</vt:lpstr>
      <vt:lpstr>Swedish DAH Reached About 4 Billion SEK in 2013 </vt:lpstr>
      <vt:lpstr>Our Analysis of Swedish DAH by Function</vt:lpstr>
      <vt:lpstr>Economic Growth Means Some Countries May Graduate from Swedish DAH by 2035 </vt:lpstr>
      <vt:lpstr>PowerPoint Presentation</vt:lpstr>
      <vt:lpstr>Our Approach</vt:lpstr>
      <vt:lpstr>Our Approach</vt:lpstr>
      <vt:lpstr>Global Health is a Core Priority for Swedish Aid: Active, Visible, Influential Health Donor</vt:lpstr>
      <vt:lpstr>Growth in Swedish DAH by 2035</vt:lpstr>
      <vt:lpstr>Our Approach</vt:lpstr>
      <vt:lpstr>Our Approach</vt:lpstr>
      <vt:lpstr>Overarching Policy Considerations</vt:lpstr>
      <vt:lpstr>Reminder: Five Major Post-2015 Challenges/Opportunities</vt:lpstr>
      <vt:lpstr>Examples of Policy Options</vt:lpstr>
      <vt:lpstr>PowerPoint Presentation</vt:lpstr>
      <vt:lpstr>PowerPoint Presentation</vt:lpstr>
      <vt:lpstr>Content</vt:lpstr>
      <vt:lpstr> Initial CIH classification of DAH by function  </vt:lpstr>
      <vt:lpstr>As their income grows, countries are increasingly able to replace supportive DAH with domestic spending </vt:lpstr>
      <vt:lpstr>PowerPoint Presentation</vt:lpstr>
      <vt:lpstr>Policy-oriented DAH framework </vt:lpstr>
      <vt:lpstr>Added value of policy-oriented DAH framework</vt:lpstr>
      <vt:lpstr>Methodological approach</vt:lpstr>
      <vt:lpstr> Assessed sub-functions  </vt:lpstr>
      <vt:lpstr>Our DAH analysis targets eight major donors</vt:lpstr>
      <vt:lpstr>Content</vt:lpstr>
      <vt:lpstr>About 85% of Sweden’s DAH is country-specific support</vt:lpstr>
      <vt:lpstr>A fifth of Sweden’s bilateral DAH supports core functions</vt:lpstr>
      <vt:lpstr>Core function support is heavily focused on supplying GPGs</vt:lpstr>
      <vt:lpstr>Vulnerable sub-populations receive significant attention</vt:lpstr>
      <vt:lpstr>89% of multilateral funding is for country-specific support</vt:lpstr>
      <vt:lpstr>Content</vt:lpstr>
      <vt:lpstr>77-91% of total DAH is country-specific support</vt:lpstr>
      <vt:lpstr>61-90% of bilateral DAH is for country-specific purposes</vt:lpstr>
      <vt:lpstr>Five of seven donors provide more than half or their core function to GPGs</vt:lpstr>
      <vt:lpstr> 4 of 7 donors contributed most of their core function support through the global level, rather than through local plus </vt:lpstr>
      <vt:lpstr> Between 13-41% of bilateral DAH is for special local support </vt:lpstr>
      <vt:lpstr>Content</vt:lpstr>
      <vt:lpstr>Initial conclusions of our analysis</vt:lpstr>
      <vt:lpstr>Thank You     GlobalHealth2035.org</vt:lpstr>
      <vt:lpstr>Backup Slides</vt:lpstr>
      <vt:lpstr>Examples from Sweden’s 2013 CRS</vt:lpstr>
    </vt:vector>
  </TitlesOfParts>
  <Company>GMMB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Vita</dc:creator>
  <cp:lastModifiedBy>Fewer, Sara</cp:lastModifiedBy>
  <cp:revision>414</cp:revision>
  <cp:lastPrinted>2014-11-05T13:12:16Z</cp:lastPrinted>
  <dcterms:created xsi:type="dcterms:W3CDTF">2013-11-22T21:55:45Z</dcterms:created>
  <dcterms:modified xsi:type="dcterms:W3CDTF">2015-03-18T20:24:24Z</dcterms:modified>
</cp:coreProperties>
</file>