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8" r:id="rId3"/>
    <p:sldId id="263" r:id="rId4"/>
    <p:sldId id="266" r:id="rId5"/>
    <p:sldId id="264" r:id="rId6"/>
    <p:sldId id="292" r:id="rId7"/>
    <p:sldId id="272" r:id="rId8"/>
    <p:sldId id="259" r:id="rId9"/>
    <p:sldId id="270" r:id="rId10"/>
    <p:sldId id="267" r:id="rId11"/>
    <p:sldId id="283" r:id="rId12"/>
    <p:sldId id="258" r:id="rId13"/>
    <p:sldId id="269" r:id="rId14"/>
    <p:sldId id="261" r:id="rId15"/>
    <p:sldId id="274" r:id="rId16"/>
    <p:sldId id="275" r:id="rId17"/>
    <p:sldId id="273" r:id="rId18"/>
    <p:sldId id="284" r:id="rId19"/>
    <p:sldId id="285" r:id="rId20"/>
    <p:sldId id="276" r:id="rId21"/>
    <p:sldId id="286" r:id="rId22"/>
    <p:sldId id="277" r:id="rId23"/>
    <p:sldId id="279" r:id="rId24"/>
    <p:sldId id="287" r:id="rId25"/>
    <p:sldId id="280" r:id="rId26"/>
    <p:sldId id="281" r:id="rId27"/>
    <p:sldId id="288" r:id="rId28"/>
    <p:sldId id="282" r:id="rId29"/>
    <p:sldId id="289" r:id="rId30"/>
    <p:sldId id="290" r:id="rId31"/>
    <p:sldId id="291" r:id="rId32"/>
    <p:sldId id="293" r:id="rId33"/>
    <p:sldId id="26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62" autoAdjust="0"/>
  </p:normalViewPr>
  <p:slideViewPr>
    <p:cSldViewPr snapToGrid="0">
      <p:cViewPr>
        <p:scale>
          <a:sx n="71" d="100"/>
          <a:sy n="71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beyelern:Desktop:Ghana%20Roll%20Up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wanjala.KIPPRA\Documents\Fiscal%20space\Tax%20data_fisc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wanjala.KIPPRA\Documents\Fiscal%20space\Tax%20data_fisc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wanjala.KIPPRA\Documents\Fiscal%20space\Tax%20data_fisc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wanjala.KIPPRA\Documents\Fiscal%20space\Exp%20&amp;%20rev%20dat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user\Dropbox\AfHEA%20project\Report\revision\Book1%20(Samuel%20Agyei%20Agyemang's%20conflicted%20copy%202016-03-09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cuments\projects\fiscal%20space_Afhea\data\real%20data\Copy%20of%20Data_16.09.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AfHEA%20project\Report\revision\Book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ropbox\AfHEA%20project\Report\revision\Book1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Ghana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7468537586648"/>
          <c:y val="0.186594202898551"/>
          <c:w val="0.75029376135675296"/>
          <c:h val="0.78623188405796995"/>
        </c:manualLayout>
      </c:layout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6.1417322834645804E-3"/>
                  <c:y val="-1.89182602174727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93-4087-85E3-496AC3DB0304}"/>
                </c:ext>
              </c:extLst>
            </c:dLbl>
            <c:dLbl>
              <c:idx val="4"/>
              <c:layout>
                <c:manualLayout>
                  <c:x val="0.108283404229644"/>
                  <c:y val="0.167585301837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93-4087-85E3-496AC3DB03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'Roll Up'!$N$60:$N$64</c:f>
              <c:strCache>
                <c:ptCount val="5"/>
                <c:pt idx="0">
                  <c:v>Malaria</c:v>
                </c:pt>
                <c:pt idx="1">
                  <c:v>HIV</c:v>
                </c:pt>
                <c:pt idx="2">
                  <c:v>Family Planning</c:v>
                </c:pt>
                <c:pt idx="3">
                  <c:v>Maternal and Newborn</c:v>
                </c:pt>
                <c:pt idx="4">
                  <c:v>Childhood Illness</c:v>
                </c:pt>
              </c:strCache>
            </c:strRef>
          </c:cat>
          <c:val>
            <c:numRef>
              <c:f>'Roll Up'!$O$60:$O$64</c:f>
              <c:numCache>
                <c:formatCode>0.0%</c:formatCode>
                <c:ptCount val="5"/>
                <c:pt idx="0">
                  <c:v>0.434679537369969</c:v>
                </c:pt>
                <c:pt idx="1">
                  <c:v>0.33578781388842799</c:v>
                </c:pt>
                <c:pt idx="2">
                  <c:v>4.4011855709299502E-3</c:v>
                </c:pt>
                <c:pt idx="3">
                  <c:v>0.113447305683939</c:v>
                </c:pt>
                <c:pt idx="4">
                  <c:v>0.111684157486737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93-4087-85E3-496AC3DB030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Sheet7!$K$34</c:f>
              <c:strCache>
                <c:ptCount val="1"/>
                <c:pt idx="0">
                  <c:v>Actual/potential VAT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Sheet7!$J$35:$J$40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Sheet7!$K$35:$K$40</c:f>
              <c:numCache>
                <c:formatCode>0%</c:formatCode>
                <c:ptCount val="6"/>
                <c:pt idx="0">
                  <c:v>0.21723970973460699</c:v>
                </c:pt>
                <c:pt idx="1">
                  <c:v>0.194431161922794</c:v>
                </c:pt>
                <c:pt idx="2">
                  <c:v>0.164293950125389</c:v>
                </c:pt>
                <c:pt idx="3">
                  <c:v>0.144067673532985</c:v>
                </c:pt>
                <c:pt idx="4">
                  <c:v>0.145715469347141</c:v>
                </c:pt>
                <c:pt idx="5">
                  <c:v>0.164779221509534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A8-4D7E-820E-B90FC2B71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305024"/>
        <c:axId val="86311296"/>
      </c:barChart>
      <c:catAx>
        <c:axId val="86305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6311296"/>
        <c:crosses val="autoZero"/>
        <c:auto val="1"/>
        <c:lblAlgn val="ctr"/>
        <c:lblOffset val="100"/>
        <c:noMultiLvlLbl val="0"/>
      </c:catAx>
      <c:valAx>
        <c:axId val="86311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6305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Sheet12!$J$1</c:f>
              <c:strCache>
                <c:ptCount val="1"/>
                <c:pt idx="0">
                  <c:v>Beer consumption</c:v>
                </c:pt>
              </c:strCache>
            </c:strRef>
          </c:tx>
          <c:marker>
            <c:symbol val="none"/>
          </c:marker>
          <c:cat>
            <c:numRef>
              <c:f>Sheet12!$B$2:$B$21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Sheet12!$J$2:$J$21</c:f>
              <c:numCache>
                <c:formatCode>#,##0.0</c:formatCode>
                <c:ptCount val="20"/>
                <c:pt idx="1">
                  <c:v>-17.896658111360829</c:v>
                </c:pt>
                <c:pt idx="2">
                  <c:v>0.31705924513174599</c:v>
                </c:pt>
                <c:pt idx="3">
                  <c:v>3.5581658190037722</c:v>
                </c:pt>
                <c:pt idx="4">
                  <c:v>-26.554150182222141</c:v>
                </c:pt>
                <c:pt idx="5">
                  <c:v>10.485647113767079</c:v>
                </c:pt>
                <c:pt idx="6">
                  <c:v>-4.1702892111419088</c:v>
                </c:pt>
                <c:pt idx="7">
                  <c:v>-2.7909074960527311</c:v>
                </c:pt>
                <c:pt idx="8">
                  <c:v>7.002789565683698</c:v>
                </c:pt>
                <c:pt idx="9">
                  <c:v>29.177709885407531</c:v>
                </c:pt>
                <c:pt idx="10">
                  <c:v>-0.94230173799834205</c:v>
                </c:pt>
                <c:pt idx="11">
                  <c:v>11.969526363160499</c:v>
                </c:pt>
                <c:pt idx="12">
                  <c:v>18.031447069704871</c:v>
                </c:pt>
                <c:pt idx="13">
                  <c:v>8.5833069753260567</c:v>
                </c:pt>
                <c:pt idx="14">
                  <c:v>-10.71461374747736</c:v>
                </c:pt>
                <c:pt idx="15">
                  <c:v>5.3266907680098674</c:v>
                </c:pt>
                <c:pt idx="16">
                  <c:v>11.61619966904142</c:v>
                </c:pt>
                <c:pt idx="17">
                  <c:v>12.061353067653391</c:v>
                </c:pt>
                <c:pt idx="18">
                  <c:v>-12.045120397659201</c:v>
                </c:pt>
                <c:pt idx="19">
                  <c:v>-22.313397626790199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EA-48D1-9AE9-8E84034549C1}"/>
            </c:ext>
          </c:extLst>
        </c:ser>
        <c:ser>
          <c:idx val="1"/>
          <c:order val="1"/>
          <c:tx>
            <c:strRef>
              <c:f>Sheet12!$K$1</c:f>
              <c:strCache>
                <c:ptCount val="1"/>
                <c:pt idx="0">
                  <c:v>Beer excise tax revenue</c:v>
                </c:pt>
              </c:strCache>
            </c:strRef>
          </c:tx>
          <c:marker>
            <c:symbol val="none"/>
          </c:marker>
          <c:cat>
            <c:numRef>
              <c:f>Sheet12!$B$2:$B$21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Sheet12!$K$2:$K$21</c:f>
              <c:numCache>
                <c:formatCode>#,##0.0</c:formatCode>
                <c:ptCount val="20"/>
                <c:pt idx="1">
                  <c:v>9.8193057536852226</c:v>
                </c:pt>
                <c:pt idx="2">
                  <c:v>3.7105954765813052</c:v>
                </c:pt>
                <c:pt idx="3">
                  <c:v>6.1510248625281214</c:v>
                </c:pt>
                <c:pt idx="4">
                  <c:v>-10.868791369091319</c:v>
                </c:pt>
                <c:pt idx="5">
                  <c:v>5.8606590570774646</c:v>
                </c:pt>
                <c:pt idx="6">
                  <c:v>-0.53384655769884004</c:v>
                </c:pt>
                <c:pt idx="7">
                  <c:v>6.4236986032497203</c:v>
                </c:pt>
                <c:pt idx="8">
                  <c:v>-5.8320965315966946</c:v>
                </c:pt>
                <c:pt idx="9">
                  <c:v>10.508659841836129</c:v>
                </c:pt>
                <c:pt idx="10">
                  <c:v>11.666864251816889</c:v>
                </c:pt>
                <c:pt idx="11">
                  <c:v>7.4726196259347457</c:v>
                </c:pt>
                <c:pt idx="12">
                  <c:v>12.41875325535775</c:v>
                </c:pt>
                <c:pt idx="13">
                  <c:v>-1.5551358269708511</c:v>
                </c:pt>
                <c:pt idx="14">
                  <c:v>24.02985034256486</c:v>
                </c:pt>
                <c:pt idx="15">
                  <c:v>6.8693045354361866</c:v>
                </c:pt>
                <c:pt idx="16">
                  <c:v>-1.6698930860304311</c:v>
                </c:pt>
                <c:pt idx="17">
                  <c:v>14.447109996928621</c:v>
                </c:pt>
                <c:pt idx="18">
                  <c:v>2.0650342228121432</c:v>
                </c:pt>
                <c:pt idx="19">
                  <c:v>12.499163516653001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EA-48D1-9AE9-8E8403454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45216"/>
        <c:axId val="86347136"/>
      </c:lineChart>
      <c:catAx>
        <c:axId val="86345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6347136"/>
        <c:crosses val="autoZero"/>
        <c:auto val="1"/>
        <c:lblAlgn val="ctr"/>
        <c:lblOffset val="100"/>
        <c:noMultiLvlLbl val="0"/>
      </c:catAx>
      <c:valAx>
        <c:axId val="863471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growth</a:t>
                </a:r>
              </a:p>
            </c:rich>
          </c:tx>
          <c:overlay val="0"/>
        </c:title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63452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740054108141"/>
          <c:y val="0.123897851183236"/>
          <c:w val="0.77859428556455701"/>
          <c:h val="0.61453243512096301"/>
        </c:manualLayout>
      </c:layout>
      <c:lineChart>
        <c:grouping val="standard"/>
        <c:varyColors val="0"/>
        <c:ser>
          <c:idx val="0"/>
          <c:order val="0"/>
          <c:tx>
            <c:strRef>
              <c:f>Sheet12!$H$1</c:f>
              <c:strCache>
                <c:ptCount val="1"/>
                <c:pt idx="0">
                  <c:v>Cigarettes consumption</c:v>
                </c:pt>
              </c:strCache>
            </c:strRef>
          </c:tx>
          <c:marker>
            <c:symbol val="none"/>
          </c:marker>
          <c:cat>
            <c:numRef>
              <c:f>Sheet12!$B$2:$B$21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Sheet12!$H$2:$H$21</c:f>
              <c:numCache>
                <c:formatCode>#,##0.0</c:formatCode>
                <c:ptCount val="20"/>
                <c:pt idx="1">
                  <c:v>45.625000000000163</c:v>
                </c:pt>
                <c:pt idx="2">
                  <c:v>-9.9984104275949672</c:v>
                </c:pt>
                <c:pt idx="3">
                  <c:v>10.45566937477933</c:v>
                </c:pt>
                <c:pt idx="4">
                  <c:v>-23.265110329389071</c:v>
                </c:pt>
                <c:pt idx="5">
                  <c:v>-44.884350906438861</c:v>
                </c:pt>
                <c:pt idx="6">
                  <c:v>-19.243856332703189</c:v>
                </c:pt>
                <c:pt idx="7">
                  <c:v>-44.803370786516851</c:v>
                </c:pt>
                <c:pt idx="8">
                  <c:v>303.64715860899071</c:v>
                </c:pt>
                <c:pt idx="9">
                  <c:v>53.015339357007782</c:v>
                </c:pt>
                <c:pt idx="10">
                  <c:v>-19.898379566053279</c:v>
                </c:pt>
                <c:pt idx="11">
                  <c:v>-38.505057431853253</c:v>
                </c:pt>
                <c:pt idx="12">
                  <c:v>21.215500418176742</c:v>
                </c:pt>
                <c:pt idx="13">
                  <c:v>-0.29898804047837602</c:v>
                </c:pt>
                <c:pt idx="14">
                  <c:v>-11.534025374855799</c:v>
                </c:pt>
                <c:pt idx="15">
                  <c:v>67.457627118644069</c:v>
                </c:pt>
                <c:pt idx="16">
                  <c:v>0.71628776082217605</c:v>
                </c:pt>
                <c:pt idx="17">
                  <c:v>3.1385281385281272</c:v>
                </c:pt>
                <c:pt idx="18">
                  <c:v>-3.552690751011844</c:v>
                </c:pt>
                <c:pt idx="19">
                  <c:v>56.108175318620212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38D-4C98-8615-C8BFC44129D9}"/>
            </c:ext>
          </c:extLst>
        </c:ser>
        <c:ser>
          <c:idx val="1"/>
          <c:order val="1"/>
          <c:tx>
            <c:strRef>
              <c:f>Sheet12!$I$1</c:f>
              <c:strCache>
                <c:ptCount val="1"/>
                <c:pt idx="0">
                  <c:v>Cigarettes excise tax revenue</c:v>
                </c:pt>
              </c:strCache>
            </c:strRef>
          </c:tx>
          <c:marker>
            <c:symbol val="none"/>
          </c:marker>
          <c:cat>
            <c:numRef>
              <c:f>Sheet12!$B$2:$B$21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Sheet12!$I$2:$I$21</c:f>
              <c:numCache>
                <c:formatCode>#,##0.0</c:formatCode>
                <c:ptCount val="20"/>
                <c:pt idx="1">
                  <c:v>5.8265768860793976</c:v>
                </c:pt>
                <c:pt idx="2">
                  <c:v>5.0902480197377002</c:v>
                </c:pt>
                <c:pt idx="3">
                  <c:v>2.3928725122178771</c:v>
                </c:pt>
                <c:pt idx="4">
                  <c:v>-4.7022008796859797E-2</c:v>
                </c:pt>
                <c:pt idx="5">
                  <c:v>-2.2150291423813568</c:v>
                </c:pt>
                <c:pt idx="6">
                  <c:v>-18.450311755602339</c:v>
                </c:pt>
                <c:pt idx="7">
                  <c:v>-6.5862323701926924</c:v>
                </c:pt>
                <c:pt idx="8">
                  <c:v>1.4218009478672951</c:v>
                </c:pt>
                <c:pt idx="9">
                  <c:v>19.7217752600952</c:v>
                </c:pt>
                <c:pt idx="10">
                  <c:v>9.6146809259809238</c:v>
                </c:pt>
                <c:pt idx="11">
                  <c:v>11.355634357265849</c:v>
                </c:pt>
                <c:pt idx="12">
                  <c:v>23.021259907841049</c:v>
                </c:pt>
                <c:pt idx="13">
                  <c:v>0.88353844503363399</c:v>
                </c:pt>
                <c:pt idx="14">
                  <c:v>-0.84769580177894899</c:v>
                </c:pt>
                <c:pt idx="15">
                  <c:v>12.22200942276017</c:v>
                </c:pt>
                <c:pt idx="16">
                  <c:v>4.127818471011425</c:v>
                </c:pt>
                <c:pt idx="17">
                  <c:v>24.923460590890791</c:v>
                </c:pt>
                <c:pt idx="18">
                  <c:v>7.0545202647032754</c:v>
                </c:pt>
                <c:pt idx="19">
                  <c:v>0.80491932178927605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38D-4C98-8615-C8BFC4412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381696"/>
        <c:axId val="86383616"/>
      </c:lineChart>
      <c:catAx>
        <c:axId val="86381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6383616"/>
        <c:crosses val="autoZero"/>
        <c:auto val="1"/>
        <c:lblAlgn val="ctr"/>
        <c:lblOffset val="100"/>
        <c:noMultiLvlLbl val="0"/>
      </c:catAx>
      <c:valAx>
        <c:axId val="86383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growth</a:t>
                </a:r>
              </a:p>
            </c:rich>
          </c:tx>
          <c:overlay val="0"/>
        </c:title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63816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Sheet1!$K$23</c:f>
              <c:strCache>
                <c:ptCount val="1"/>
                <c:pt idx="0">
                  <c:v>revenue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Sheet1!$J$24:$J$37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Sheet1!$K$24:$K$37</c:f>
              <c:numCache>
                <c:formatCode>0%</c:formatCode>
                <c:ptCount val="14"/>
                <c:pt idx="0">
                  <c:v>3.6173095102618201E-2</c:v>
                </c:pt>
                <c:pt idx="1">
                  <c:v>3.4281066162727102E-2</c:v>
                </c:pt>
                <c:pt idx="2">
                  <c:v>0.189339715673078</c:v>
                </c:pt>
                <c:pt idx="3">
                  <c:v>0.15016398751422499</c:v>
                </c:pt>
                <c:pt idx="4">
                  <c:v>5.6234873733889301E-2</c:v>
                </c:pt>
                <c:pt idx="5">
                  <c:v>0.20222952271375599</c:v>
                </c:pt>
                <c:pt idx="6">
                  <c:v>0.186943809233095</c:v>
                </c:pt>
                <c:pt idx="7">
                  <c:v>0.107363801471294</c:v>
                </c:pt>
                <c:pt idx="8">
                  <c:v>0.110465953053625</c:v>
                </c:pt>
                <c:pt idx="9">
                  <c:v>0.199771464906597</c:v>
                </c:pt>
                <c:pt idx="10">
                  <c:v>0.113771343911996</c:v>
                </c:pt>
                <c:pt idx="11">
                  <c:v>0.113303393869167</c:v>
                </c:pt>
                <c:pt idx="12">
                  <c:v>0.21451249561330299</c:v>
                </c:pt>
                <c:pt idx="13">
                  <c:v>0.18897140107451299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E6E-4C4F-A924-D74764E8484C}"/>
            </c:ext>
          </c:extLst>
        </c:ser>
        <c:ser>
          <c:idx val="1"/>
          <c:order val="1"/>
          <c:tx>
            <c:strRef>
              <c:f>Sheet1!$L$23</c:f>
              <c:strCache>
                <c:ptCount val="1"/>
                <c:pt idx="0">
                  <c:v>expenditure</c:v>
                </c:pt>
              </c:strCache>
            </c:strRef>
          </c:tx>
          <c:marker>
            <c:symbol val="none"/>
          </c:marker>
          <c:cat>
            <c:numRef>
              <c:f>Sheet1!$J$24:$J$37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Sheet1!$L$24:$L$37</c:f>
              <c:numCache>
                <c:formatCode>0%</c:formatCode>
                <c:ptCount val="14"/>
                <c:pt idx="0">
                  <c:v>-6.66851469883767E-5</c:v>
                </c:pt>
                <c:pt idx="1">
                  <c:v>-3.4167042093550298E-3</c:v>
                </c:pt>
                <c:pt idx="2">
                  <c:v>0.17767048757173301</c:v>
                </c:pt>
                <c:pt idx="3">
                  <c:v>0.178340519732999</c:v>
                </c:pt>
                <c:pt idx="4">
                  <c:v>1.6599567181767201E-2</c:v>
                </c:pt>
                <c:pt idx="5">
                  <c:v>0.17627413038918799</c:v>
                </c:pt>
                <c:pt idx="6">
                  <c:v>0.30612286809561001</c:v>
                </c:pt>
                <c:pt idx="7">
                  <c:v>4.4462734404774398E-2</c:v>
                </c:pt>
                <c:pt idx="8">
                  <c:v>0.13713628695041799</c:v>
                </c:pt>
                <c:pt idx="9">
                  <c:v>0.211393367964062</c:v>
                </c:pt>
                <c:pt idx="10">
                  <c:v>6.3251214759620297E-2</c:v>
                </c:pt>
                <c:pt idx="11">
                  <c:v>0.220995130866838</c:v>
                </c:pt>
                <c:pt idx="12">
                  <c:v>0.234894107471042</c:v>
                </c:pt>
                <c:pt idx="13">
                  <c:v>0.25563899979846599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E6E-4C4F-A924-D74764E84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28288"/>
        <c:axId val="86430464"/>
      </c:lineChart>
      <c:catAx>
        <c:axId val="86428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-2100000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6430464"/>
        <c:crosses val="autoZero"/>
        <c:auto val="1"/>
        <c:lblAlgn val="ctr"/>
        <c:lblOffset val="100"/>
        <c:noMultiLvlLbl val="0"/>
      </c:catAx>
      <c:valAx>
        <c:axId val="864304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Growth in revenue/expenditure (%)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6428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2487751531058601E-2"/>
          <c:y val="0.88850503062117703"/>
          <c:w val="0.777802055993005"/>
          <c:h val="8.3717191601049998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Georgia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Kenya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1-42AE-AE67-CADB762BAD40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1-42AE-AE67-CADB762BAD40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1-42AE-AE67-CADB762BAD40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51-42AE-AE67-CADB762BAD40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951-42AE-AE67-CADB762BAD40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951-42AE-AE67-CADB762BAD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Sheet1!$A$1:$A$6</c:f>
              <c:strCache>
                <c:ptCount val="6"/>
                <c:pt idx="0">
                  <c:v>Family planning</c:v>
                </c:pt>
                <c:pt idx="1">
                  <c:v>Maternal and newborn</c:v>
                </c:pt>
                <c:pt idx="2">
                  <c:v>Childhood illness</c:v>
                </c:pt>
                <c:pt idx="3">
                  <c:v>Malaria</c:v>
                </c:pt>
                <c:pt idx="4">
                  <c:v>TB</c:v>
                </c:pt>
                <c:pt idx="5">
                  <c:v>HIV</c:v>
                </c:pt>
              </c:strCache>
            </c:strRef>
          </c:cat>
          <c:val>
            <c:numRef>
              <c:f>Sheet1!$B$1:$B$6</c:f>
              <c:numCache>
                <c:formatCode>#,##0</c:formatCode>
                <c:ptCount val="6"/>
                <c:pt idx="0">
                  <c:v>20536000</c:v>
                </c:pt>
                <c:pt idx="1">
                  <c:v>26241500</c:v>
                </c:pt>
                <c:pt idx="2">
                  <c:v>18870300</c:v>
                </c:pt>
                <c:pt idx="3">
                  <c:v>47545700</c:v>
                </c:pt>
                <c:pt idx="4">
                  <c:v>39970800</c:v>
                </c:pt>
                <c:pt idx="5">
                  <c:v>20350000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951-42AE-AE67-CADB762BAD4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Budget allocation for health, 2008 - 2016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7315584"/>
        <c:axId val="87317504"/>
        <c:axId val="0"/>
      </c:bar3DChart>
      <c:catAx>
        <c:axId val="87315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17504"/>
        <c:crosses val="autoZero"/>
        <c:auto val="1"/>
        <c:lblAlgn val="ctr"/>
        <c:lblOffset val="100"/>
        <c:noMultiLvlLbl val="0"/>
      </c:catAx>
      <c:valAx>
        <c:axId val="87317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Budget allocation for health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31558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'[Book1]Sheet1 (2)'!$J$2</c:f>
              <c:strCache>
                <c:ptCount val="1"/>
                <c:pt idx="0">
                  <c:v>Public funds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'[Book1]Sheet1 (2)'!$A$3:$A$6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'[Book1]Sheet1 (2)'!$J$3:$J$6</c:f>
              <c:numCache>
                <c:formatCode>0.0</c:formatCode>
                <c:ptCount val="4"/>
                <c:pt idx="0">
                  <c:v>29.595180368819339</c:v>
                </c:pt>
                <c:pt idx="1">
                  <c:v>68.719160757971565</c:v>
                </c:pt>
                <c:pt idx="2">
                  <c:v>56.767842918179738</c:v>
                </c:pt>
                <c:pt idx="3">
                  <c:v>56.534335780785362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68-4849-8210-4392F7D1B6CF}"/>
            </c:ext>
          </c:extLst>
        </c:ser>
        <c:ser>
          <c:idx val="1"/>
          <c:order val="1"/>
          <c:tx>
            <c:strRef>
              <c:f>'[Book1]Sheet1 (2)'!$K$2</c:f>
              <c:strCache>
                <c:ptCount val="1"/>
                <c:pt idx="0">
                  <c:v>Donors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'[Book1]Sheet1 (2)'!$A$3:$A$6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'[Book1]Sheet1 (2)'!$K$3:$K$6</c:f>
              <c:numCache>
                <c:formatCode>0.0</c:formatCode>
                <c:ptCount val="4"/>
                <c:pt idx="0">
                  <c:v>52.968922195283227</c:v>
                </c:pt>
                <c:pt idx="1">
                  <c:v>18.54811958369611</c:v>
                </c:pt>
                <c:pt idx="2">
                  <c:v>9.0743097151960956</c:v>
                </c:pt>
                <c:pt idx="3">
                  <c:v>8.7047759159893676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F68-4849-8210-4392F7D1B6CF}"/>
            </c:ext>
          </c:extLst>
        </c:ser>
        <c:ser>
          <c:idx val="2"/>
          <c:order val="2"/>
          <c:tx>
            <c:strRef>
              <c:f>'[Book1]Sheet1 (2)'!$L$2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'[Book1]Sheet1 (2)'!$A$3:$A$6</c:f>
              <c:numCache>
                <c:formatCode>General</c:formatCode>
                <c:ptCount val="4"/>
                <c:pt idx="0">
                  <c:v>2005</c:v>
                </c:pt>
                <c:pt idx="1">
                  <c:v>2010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'[Book1]Sheet1 (2)'!$L$3:$L$6</c:f>
              <c:numCache>
                <c:formatCode>0.0</c:formatCode>
                <c:ptCount val="4"/>
                <c:pt idx="0">
                  <c:v>17.435897435897441</c:v>
                </c:pt>
                <c:pt idx="1">
                  <c:v>12.7327196583323</c:v>
                </c:pt>
                <c:pt idx="2">
                  <c:v>34.157847366624154</c:v>
                </c:pt>
                <c:pt idx="3">
                  <c:v>34.760888303225308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68-4849-8210-4392F7D1B6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7449984"/>
        <c:axId val="87451904"/>
        <c:axId val="0"/>
      </c:bar3DChart>
      <c:catAx>
        <c:axId val="87449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51904"/>
        <c:crosses val="autoZero"/>
        <c:auto val="1"/>
        <c:lblAlgn val="ctr"/>
        <c:lblOffset val="100"/>
        <c:noMultiLvlLbl val="0"/>
      </c:catAx>
      <c:valAx>
        <c:axId val="8745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%</a:t>
                </a:r>
                <a:r>
                  <a:rPr lang="en-US" sz="1200" baseline="0"/>
                  <a:t> of total health expenditure</a:t>
                </a:r>
                <a:endParaRPr 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4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Sheet1!$A$4:$A$17</c:f>
              <c:numCache>
                <c:formatCode>0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Sheet1!$AS$3:$AS$16</c:f>
              <c:numCache>
                <c:formatCode>General</c:formatCode>
                <c:ptCount val="14"/>
                <c:pt idx="0">
                  <c:v>14.839014130000001</c:v>
                </c:pt>
                <c:pt idx="1">
                  <c:v>17.913414249999889</c:v>
                </c:pt>
                <c:pt idx="2">
                  <c:v>21.627748569999991</c:v>
                </c:pt>
                <c:pt idx="3">
                  <c:v>16.194760970000001</c:v>
                </c:pt>
                <c:pt idx="4">
                  <c:v>20.906880309999991</c:v>
                </c:pt>
                <c:pt idx="5">
                  <c:v>22.96053906999979</c:v>
                </c:pt>
                <c:pt idx="6">
                  <c:v>20.519367400000121</c:v>
                </c:pt>
                <c:pt idx="7">
                  <c:v>14.601095859999999</c:v>
                </c:pt>
                <c:pt idx="8">
                  <c:v>12.7371423</c:v>
                </c:pt>
                <c:pt idx="9">
                  <c:v>13.119416380000001</c:v>
                </c:pt>
                <c:pt idx="10">
                  <c:v>17.717994699999998</c:v>
                </c:pt>
                <c:pt idx="11">
                  <c:v>15.125776350000001</c:v>
                </c:pt>
                <c:pt idx="12">
                  <c:v>11.79848936</c:v>
                </c:pt>
                <c:pt idx="13">
                  <c:v>13.216182310000001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B3A-49A0-B9CC-7460F3762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488768"/>
        <c:axId val="89096576"/>
      </c:lineChart>
      <c:catAx>
        <c:axId val="87488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Year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96576"/>
        <c:crosses val="autoZero"/>
        <c:auto val="1"/>
        <c:lblAlgn val="ctr"/>
        <c:lblOffset val="100"/>
        <c:noMultiLvlLbl val="0"/>
      </c:catAx>
      <c:valAx>
        <c:axId val="8909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%</a:t>
                </a:r>
                <a:r>
                  <a:rPr lang="en-US" sz="1400" baseline="0" dirty="0"/>
                  <a:t> of total health expenditure</a:t>
                </a:r>
                <a:endParaRPr lang="en-US" sz="1400" dirty="0"/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88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'Sheet5 (2)'!$B$1</c:f>
              <c:strCache>
                <c:ptCount val="1"/>
                <c:pt idx="0">
                  <c:v>Total revenue (% of GDP)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'Sheet5 (2)'!$A$2:$A$15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'Sheet5 (2)'!$B$2:$B$15</c:f>
              <c:numCache>
                <c:formatCode>General</c:formatCode>
                <c:ptCount val="14"/>
                <c:pt idx="0">
                  <c:v>13.4</c:v>
                </c:pt>
                <c:pt idx="1">
                  <c:v>17.899999999999999</c:v>
                </c:pt>
                <c:pt idx="2">
                  <c:v>12.7</c:v>
                </c:pt>
                <c:pt idx="3">
                  <c:v>17</c:v>
                </c:pt>
                <c:pt idx="4">
                  <c:v>17.5</c:v>
                </c:pt>
                <c:pt idx="5">
                  <c:v>16.7</c:v>
                </c:pt>
                <c:pt idx="6">
                  <c:v>17.100000000000001</c:v>
                </c:pt>
                <c:pt idx="7">
                  <c:v>17.5</c:v>
                </c:pt>
                <c:pt idx="8">
                  <c:v>15.9</c:v>
                </c:pt>
                <c:pt idx="9">
                  <c:v>16.399999999999999</c:v>
                </c:pt>
                <c:pt idx="10">
                  <c:v>16.7</c:v>
                </c:pt>
                <c:pt idx="11">
                  <c:v>19.100000000000001</c:v>
                </c:pt>
                <c:pt idx="12">
                  <c:v>18.5</c:v>
                </c:pt>
                <c:pt idx="13">
                  <c:v>16.5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DD9-4D66-91F7-8284C4D5E50D}"/>
            </c:ext>
          </c:extLst>
        </c:ser>
        <c:ser>
          <c:idx val="2"/>
          <c:order val="1"/>
          <c:tx>
            <c:strRef>
              <c:f>'Sheet5 (2)'!$D$1</c:f>
              <c:strCache>
                <c:ptCount val="1"/>
                <c:pt idx="0">
                  <c:v>Total Debt (% of GDP)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'Sheet5 (2)'!$A$2:$A$15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'Sheet5 (2)'!$D$2:$D$15</c:f>
              <c:numCache>
                <c:formatCode>General</c:formatCode>
                <c:ptCount val="14"/>
                <c:pt idx="0">
                  <c:v>113.08</c:v>
                </c:pt>
                <c:pt idx="1">
                  <c:v>88.1</c:v>
                </c:pt>
                <c:pt idx="2">
                  <c:v>82.87</c:v>
                </c:pt>
                <c:pt idx="3">
                  <c:v>75.45</c:v>
                </c:pt>
                <c:pt idx="4">
                  <c:v>58.89</c:v>
                </c:pt>
                <c:pt idx="5">
                  <c:v>48.89</c:v>
                </c:pt>
                <c:pt idx="6">
                  <c:v>26.22</c:v>
                </c:pt>
                <c:pt idx="7">
                  <c:v>31.06</c:v>
                </c:pt>
                <c:pt idx="8">
                  <c:v>32.17</c:v>
                </c:pt>
                <c:pt idx="9">
                  <c:v>36.18</c:v>
                </c:pt>
                <c:pt idx="10">
                  <c:v>38.840000000000003</c:v>
                </c:pt>
                <c:pt idx="11">
                  <c:v>39.840000000000003</c:v>
                </c:pt>
                <c:pt idx="12">
                  <c:v>48.07</c:v>
                </c:pt>
                <c:pt idx="13">
                  <c:v>49.44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DD9-4D66-91F7-8284C4D5E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119360"/>
        <c:axId val="89457792"/>
      </c:lineChart>
      <c:catAx>
        <c:axId val="89119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cap="none"/>
                  <a:t>Year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57792"/>
        <c:crosses val="autoZero"/>
        <c:auto val="1"/>
        <c:lblAlgn val="ctr"/>
        <c:lblOffset val="100"/>
        <c:noMultiLvlLbl val="0"/>
      </c:catAx>
      <c:valAx>
        <c:axId val="89457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</a:t>
                </a:r>
                <a:r>
                  <a:rPr lang="en-US" cap="none"/>
                  <a:t>of</a:t>
                </a:r>
                <a:r>
                  <a:rPr lang="en-US"/>
                  <a:t> gdp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1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Total Revenue (% of GDP)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Sheet7!$A$2:$A$8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Sheet7!$B$2:$B$8</c:f>
              <c:numCache>
                <c:formatCode>General</c:formatCode>
                <c:ptCount val="7"/>
                <c:pt idx="0">
                  <c:v>31.9</c:v>
                </c:pt>
                <c:pt idx="1">
                  <c:v>31.3</c:v>
                </c:pt>
                <c:pt idx="2">
                  <c:v>19.899999999999999</c:v>
                </c:pt>
                <c:pt idx="3">
                  <c:v>22.8</c:v>
                </c:pt>
                <c:pt idx="4">
                  <c:v>23.2</c:v>
                </c:pt>
                <c:pt idx="5">
                  <c:v>22</c:v>
                </c:pt>
                <c:pt idx="6">
                  <c:v>21.8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3F-4DCE-B884-EEE3280A3A98}"/>
            </c:ext>
          </c:extLst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Total expenditure (% of GDP)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Sheet7!$A$2:$A$8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Sheet7!$C$2:$C$8</c:f>
              <c:numCache>
                <c:formatCode>General</c:formatCode>
                <c:ptCount val="7"/>
                <c:pt idx="0">
                  <c:v>45.5</c:v>
                </c:pt>
                <c:pt idx="1">
                  <c:v>38.1</c:v>
                </c:pt>
                <c:pt idx="2">
                  <c:v>26</c:v>
                </c:pt>
                <c:pt idx="3">
                  <c:v>23.8</c:v>
                </c:pt>
                <c:pt idx="4">
                  <c:v>28.7</c:v>
                </c:pt>
                <c:pt idx="5">
                  <c:v>30.1</c:v>
                </c:pt>
                <c:pt idx="6">
                  <c:v>28.2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53F-4DCE-B884-EEE3280A3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491712"/>
        <c:axId val="89502464"/>
      </c:lineChart>
      <c:catAx>
        <c:axId val="89491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</a:t>
                </a:r>
                <a:r>
                  <a:rPr lang="en-US" cap="none"/>
                  <a:t>ear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02464"/>
        <c:crosses val="autoZero"/>
        <c:auto val="1"/>
        <c:lblAlgn val="ctr"/>
        <c:lblOffset val="100"/>
        <c:noMultiLvlLbl val="0"/>
      </c:catAx>
      <c:valAx>
        <c:axId val="8950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  <a:r>
                  <a:rPr lang="en-US" baseline="0"/>
                  <a:t> </a:t>
                </a:r>
                <a:r>
                  <a:rPr lang="en-US" cap="none" baseline="0"/>
                  <a:t>of</a:t>
                </a:r>
                <a:r>
                  <a:rPr lang="en-US" baseline="0"/>
                  <a:t> gdp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cost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Sheet2!$A$2:$A$6</c:f>
              <c:strCache>
                <c:ptCount val="5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</c:strCache>
            </c:strRef>
          </c:cat>
          <c:val>
            <c:numRef>
              <c:f>Sheet2!$B$2:$B$6</c:f>
              <c:numCache>
                <c:formatCode>#,##0</c:formatCode>
                <c:ptCount val="5"/>
                <c:pt idx="0">
                  <c:v>244550</c:v>
                </c:pt>
                <c:pt idx="1">
                  <c:v>286044</c:v>
                </c:pt>
                <c:pt idx="2">
                  <c:v>291855</c:v>
                </c:pt>
                <c:pt idx="3">
                  <c:v>305612</c:v>
                </c:pt>
                <c:pt idx="4">
                  <c:v>334489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12-4B8C-B34F-8D62DE96C148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Sheet2!$A$2:$A$6</c:f>
              <c:strCache>
                <c:ptCount val="5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</c:strCache>
            </c:strRef>
          </c:cat>
          <c:val>
            <c:numRef>
              <c:f>Sheet2!$C$2:$C$6</c:f>
              <c:numCache>
                <c:formatCode>#,##0</c:formatCode>
                <c:ptCount val="5"/>
                <c:pt idx="0">
                  <c:v>223523</c:v>
                </c:pt>
                <c:pt idx="1">
                  <c:v>236035</c:v>
                </c:pt>
                <c:pt idx="2">
                  <c:v>248624</c:v>
                </c:pt>
                <c:pt idx="3">
                  <c:v>264597</c:v>
                </c:pt>
                <c:pt idx="4">
                  <c:v>282208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12-4B8C-B34F-8D62DE96C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9556864"/>
        <c:axId val="89558400"/>
        <c:axId val="0"/>
      </c:bar3DChart>
      <c:catAx>
        <c:axId val="8955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58400"/>
        <c:crosses val="autoZero"/>
        <c:auto val="1"/>
        <c:lblAlgn val="ctr"/>
        <c:lblOffset val="100"/>
        <c:noMultiLvlLbl val="0"/>
      </c:catAx>
      <c:valAx>
        <c:axId val="8955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5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[Book1]Sheet3!$B$1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[Book1]Sheet3!$A$2:$A$4</c:f>
              <c:strCache>
                <c:ptCount val="3"/>
                <c:pt idx="0">
                  <c:v>2001/02</c:v>
                </c:pt>
                <c:pt idx="1">
                  <c:v>2005/06</c:v>
                </c:pt>
                <c:pt idx="2">
                  <c:v>2009/10</c:v>
                </c:pt>
              </c:strCache>
            </c:strRef>
          </c:cat>
          <c:val>
            <c:numRef>
              <c:f>[Book1]Sheet3!$B$2:$B$4</c:f>
              <c:numCache>
                <c:formatCode>General</c:formatCode>
                <c:ptCount val="3"/>
                <c:pt idx="0">
                  <c:v>29.6</c:v>
                </c:pt>
                <c:pt idx="1">
                  <c:v>29.3</c:v>
                </c:pt>
                <c:pt idx="2">
                  <c:v>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09-4762-B30F-220D7416C884}"/>
            </c:ext>
          </c:extLst>
        </c:ser>
        <c:ser>
          <c:idx val="1"/>
          <c:order val="1"/>
          <c:tx>
            <c:strRef>
              <c:f>[Book1]Sheet3!$C$1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[Book1]Sheet3!$A$2:$A$4</c:f>
              <c:strCache>
                <c:ptCount val="3"/>
                <c:pt idx="0">
                  <c:v>2001/02</c:v>
                </c:pt>
                <c:pt idx="1">
                  <c:v>2005/06</c:v>
                </c:pt>
                <c:pt idx="2">
                  <c:v>2009/10</c:v>
                </c:pt>
              </c:strCache>
            </c:strRef>
          </c:cat>
          <c:val>
            <c:numRef>
              <c:f>[Book1]Sheet3!$C$2:$C$4</c:f>
              <c:numCache>
                <c:formatCode>General</c:formatCode>
                <c:ptCount val="3"/>
                <c:pt idx="0">
                  <c:v>53.9</c:v>
                </c:pt>
                <c:pt idx="1">
                  <c:v>39.300000000000011</c:v>
                </c:pt>
                <c:pt idx="2">
                  <c:v>36.700000000000003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09-4762-B30F-220D7416C884}"/>
            </c:ext>
          </c:extLst>
        </c:ser>
        <c:ser>
          <c:idx val="2"/>
          <c:order val="2"/>
          <c:tx>
            <c:strRef>
              <c:f>[Book1]Sheet3!$D$1</c:f>
              <c:strCache>
                <c:ptCount val="1"/>
                <c:pt idx="0">
                  <c:v>Donor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[Book1]Sheet3!$A$2:$A$4</c:f>
              <c:strCache>
                <c:ptCount val="3"/>
                <c:pt idx="0">
                  <c:v>2001/02</c:v>
                </c:pt>
                <c:pt idx="1">
                  <c:v>2005/06</c:v>
                </c:pt>
                <c:pt idx="2">
                  <c:v>2009/10</c:v>
                </c:pt>
              </c:strCache>
            </c:strRef>
          </c:cat>
          <c:val>
            <c:numRef>
              <c:f>[Book1]Sheet3!$D$2:$D$4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31</c:v>
                </c:pt>
                <c:pt idx="2">
                  <c:v>34.5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09-4762-B30F-220D7416C884}"/>
            </c:ext>
          </c:extLst>
        </c:ser>
        <c:ser>
          <c:idx val="3"/>
          <c:order val="3"/>
          <c:tx>
            <c:strRef>
              <c:f>[Book1]Sheet3!$E$1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[Book1]Sheet3!$A$2:$A$4</c:f>
              <c:strCache>
                <c:ptCount val="3"/>
                <c:pt idx="0">
                  <c:v>2001/02</c:v>
                </c:pt>
                <c:pt idx="1">
                  <c:v>2005/06</c:v>
                </c:pt>
                <c:pt idx="2">
                  <c:v>2009/10</c:v>
                </c:pt>
              </c:strCache>
            </c:strRef>
          </c:cat>
          <c:val>
            <c:numRef>
              <c:f>[Book1]Sheet3!$E$2:$E$4</c:f>
              <c:numCache>
                <c:formatCode>General</c:formatCode>
                <c:ptCount val="3"/>
                <c:pt idx="0">
                  <c:v>0.1</c:v>
                </c:pt>
                <c:pt idx="1">
                  <c:v>0.4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09-4762-B30F-220D7416C8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6238336"/>
        <c:axId val="86240256"/>
        <c:axId val="0"/>
      </c:bar3DChart>
      <c:catAx>
        <c:axId val="86238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47817154159764602"/>
              <c:y val="0.8372142161475100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40256"/>
        <c:crosses val="autoZero"/>
        <c:auto val="1"/>
        <c:lblAlgn val="ctr"/>
        <c:lblOffset val="100"/>
        <c:noMultiLvlLbl val="0"/>
      </c:catAx>
      <c:valAx>
        <c:axId val="8624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Percentage</a:t>
                </a:r>
                <a:r>
                  <a:rPr lang="en-US" sz="1400" baseline="0" dirty="0"/>
                  <a:t> of total expenditure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4.4232340193787002E-2"/>
              <c:y val="0.26244160517671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3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0.08147</cdr:x>
      <cdr:y>0</cdr:y>
    </cdr:from>
    <cdr:to>
      <cdr:x>1</cdr:x>
      <cdr:y>0.21594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93228" y="0"/>
          <a:ext cx="11198772" cy="1141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AFDD9-FDCA-48D9-8264-33BBA73C2815}" type="datetimeFigureOut">
              <a:rPr lang="en-GB" smtClean="0"/>
              <a:pPr/>
              <a:t>06/10/2016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10C6F-2E3A-47FF-AE80-E4A14F7456D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u="sng" dirty="0"/>
              <a:t>Grand convergence:</a:t>
            </a:r>
            <a:r>
              <a:rPr lang="en-GB" b="1" u="sng" baseline="0" dirty="0"/>
              <a:t> </a:t>
            </a:r>
            <a:r>
              <a:rPr lang="en-GB" baseline="0" dirty="0"/>
              <a:t>CIH (chaired by Larry </a:t>
            </a:r>
            <a:r>
              <a:rPr lang="en-GB" baseline="0" dirty="0" err="1"/>
              <a:t>Sammers</a:t>
            </a:r>
            <a:r>
              <a:rPr lang="en-GB" baseline="0" dirty="0"/>
              <a:t> and Dean Jamison) estimates that with targeted investments in health, LICs and LMICs would see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reduction in the rates of infectious, child, and maternal deaths to the levels of the best performing middle-income countries (China, Costa Rica, Cuba, Chile); &lt;100 per 100,000 maternal mortality; &lt;15 per 1,000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U5 mortality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0C6F-2E3A-47FF-AE80-E4A14F7456D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0C6F-2E3A-47FF-AE80-E4A14F7456D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4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Budgeted donor support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22.2%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2011 to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13.2%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2016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 ODA received per capita declined by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30%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from $72.6 in 2011 to $50.9 in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0C6F-2E3A-47FF-AE80-E4A14F7456D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45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0C6F-2E3A-47FF-AE80-E4A14F7456DC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04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Ghana’s Fiscal stance does not suggest much fiscal space for health sector in terms of borrowing.</a:t>
            </a:r>
            <a:r>
              <a:rPr lang="en-US" baseline="0" dirty="0"/>
              <a:t> The country’s fiscal stance in recent years is unhealthy and may be tight for the health sector.</a:t>
            </a:r>
          </a:p>
          <a:p>
            <a:endParaRPr lang="en-US" baseline="0" dirty="0"/>
          </a:p>
          <a:p>
            <a:r>
              <a:rPr lang="en-US" b="1" baseline="0" dirty="0"/>
              <a:t>Debt to GDP ratio: 2015, 72.9% - IMF threshold: 75%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0C6F-2E3A-47FF-AE80-E4A14F7456D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172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10C6F-2E3A-47FF-AE80-E4A14F7456DC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0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53F6-2F8A-46BF-B339-47F6A32C42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6C56-92E5-4FF0-9A71-5139938F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53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53F6-2F8A-46BF-B339-47F6A32C42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6C56-92E5-4FF0-9A71-5139938F22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smanning\Desktop\CIH\AfHEA\AfHE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" y="5831486"/>
            <a:ext cx="890281" cy="8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5" y="6154953"/>
            <a:ext cx="1734670" cy="5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40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53F6-2F8A-46BF-B339-47F6A32C42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6C56-92E5-4FF0-9A71-5139938F22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smanning\Desktop\CIH\AfHEA\AfHE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" y="5831486"/>
            <a:ext cx="890281" cy="8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5" y="6154953"/>
            <a:ext cx="1734670" cy="5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14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53F6-2F8A-46BF-B339-47F6A32C42F3}" type="datetimeFigureOut">
              <a:rPr lang="en-US" smtClean="0"/>
              <a:pPr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6C56-92E5-4FF0-9A71-5139938F22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smanning\Desktop\CIH\AfHEA\AfHE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" y="5831486"/>
            <a:ext cx="890281" cy="8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5" y="6154953"/>
            <a:ext cx="1734670" cy="5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86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53F6-2F8A-46BF-B339-47F6A32C42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6C56-92E5-4FF0-9A71-5139938F22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smanning\Desktop\CIH\AfHEA\AfHE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" y="5831486"/>
            <a:ext cx="890281" cy="8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5" y="6154953"/>
            <a:ext cx="1734670" cy="5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98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53F6-2F8A-46BF-B339-47F6A32C42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6C56-92E5-4FF0-9A71-5139938F22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smanning\Desktop\CIH\AfHEA\AfHE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" y="5831486"/>
            <a:ext cx="890281" cy="8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5" y="6154953"/>
            <a:ext cx="1734670" cy="5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25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53F6-2F8A-46BF-B339-47F6A32C42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6C56-92E5-4FF0-9A71-5139938F22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smanning\Desktop\CIH\AfHEA\AfHE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" y="5831486"/>
            <a:ext cx="890281" cy="8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5" y="6154953"/>
            <a:ext cx="1734670" cy="5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80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53F6-2F8A-46BF-B339-47F6A32C42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6C56-92E5-4FF0-9A71-5139938F22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smanning\Desktop\CIH\AfHEA\AfHE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" y="5831486"/>
            <a:ext cx="890281" cy="8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5" y="6154953"/>
            <a:ext cx="1734670" cy="5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66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53F6-2F8A-46BF-B339-47F6A32C42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6C56-92E5-4FF0-9A71-5139938F22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smanning\Desktop\CIH\AfHEA\AfHE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" y="5831486"/>
            <a:ext cx="890281" cy="8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5" y="6154953"/>
            <a:ext cx="1734670" cy="5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50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53F6-2F8A-46BF-B339-47F6A32C42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6C56-92E5-4FF0-9A71-5139938F22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smanning\Desktop\CIH\AfHEA\AfHE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" y="5831486"/>
            <a:ext cx="890281" cy="8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5" y="6154953"/>
            <a:ext cx="1734670" cy="5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31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D53F6-2F8A-46BF-B339-47F6A32C42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16C56-92E5-4FF0-9A71-5139938F22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smanning\Desktop\CIH\AfHEA\AfHEA 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1" y="5831486"/>
            <a:ext cx="890281" cy="8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95" y="6154953"/>
            <a:ext cx="1734670" cy="58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85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D53F6-2F8A-46BF-B339-47F6A32C42F3}" type="datetimeFigureOut">
              <a:rPr lang="en-US" smtClean="0"/>
              <a:pPr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16C56-92E5-4FF0-9A71-5139938F2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9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5935" y="-107576"/>
            <a:ext cx="10000129" cy="23876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Graduation of Ghana and Kenya to lower-middle income status: fiscal implications for health financing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1465" y="2267246"/>
            <a:ext cx="9144000" cy="147140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School of Public Health, University of Ghana (GSPH)</a:t>
            </a:r>
          </a:p>
          <a:p>
            <a:r>
              <a:rPr lang="en-US" dirty="0">
                <a:solidFill>
                  <a:schemeClr val="bg1"/>
                </a:solidFill>
              </a:rPr>
              <a:t>The Lancet Commission on Investing in Health (CIH)</a:t>
            </a:r>
          </a:p>
        </p:txBody>
      </p:sp>
      <p:pic>
        <p:nvPicPr>
          <p:cNvPr id="1026" name="Picture 2" descr="C:\Users\smanning\Desktop\CIH\AfHEA\AfHEA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" y="3096438"/>
            <a:ext cx="1273548" cy="128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287500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aseline="30000" dirty="0"/>
              <a:t>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164" y="3107688"/>
            <a:ext cx="3200398" cy="12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0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/>
              <a:t>				</a:t>
            </a:r>
          </a:p>
          <a:p>
            <a:pPr marL="0" indent="0" algn="ctr">
              <a:buNone/>
            </a:pPr>
            <a:r>
              <a:rPr lang="en-US" sz="4000" b="1" dirty="0"/>
              <a:t>Ghana Case</a:t>
            </a:r>
          </a:p>
          <a:p>
            <a:pPr marL="0" indent="0" algn="ctr">
              <a:buNone/>
            </a:pP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Jacob </a:t>
            </a:r>
            <a:r>
              <a:rPr lang="en-US" sz="3000" dirty="0" err="1"/>
              <a:t>Novignon</a:t>
            </a:r>
            <a:r>
              <a:rPr lang="en-US" sz="3000" dirty="0"/>
              <a:t>, PhD</a:t>
            </a:r>
          </a:p>
          <a:p>
            <a:pPr marL="0" indent="0" algn="ctr">
              <a:buNone/>
            </a:pPr>
            <a:r>
              <a:rPr lang="en-US" sz="2500" dirty="0"/>
              <a:t>Economics Department</a:t>
            </a:r>
          </a:p>
          <a:p>
            <a:pPr marL="0" indent="0" algn="ctr">
              <a:buNone/>
            </a:pPr>
            <a:r>
              <a:rPr lang="en-US" sz="2500" dirty="0"/>
              <a:t>KNUST, Ghana</a:t>
            </a:r>
          </a:p>
        </p:txBody>
      </p:sp>
    </p:spTree>
    <p:extLst>
      <p:ext uri="{BB962C8B-B14F-4D97-AF65-F5344CB8AC3E}">
        <p14:creationId xmlns:p14="http://schemas.microsoft.com/office/powerpoint/2010/main" val="287066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				Funding Gap</a:t>
            </a:r>
          </a:p>
        </p:txBody>
      </p:sp>
    </p:spTree>
    <p:extLst>
      <p:ext uri="{BB962C8B-B14F-4D97-AF65-F5344CB8AC3E}">
        <p14:creationId xmlns:p14="http://schemas.microsoft.com/office/powerpoint/2010/main" val="2899203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Health Expenditure by Source, 2005 - 2013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548038"/>
              </p:ext>
            </p:extLst>
          </p:nvPr>
        </p:nvGraphicFramePr>
        <p:xfrm>
          <a:off x="0" y="1569720"/>
          <a:ext cx="12192000" cy="528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94139" y="1970690"/>
          <a:ext cx="11540358" cy="488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131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500" b="1" dirty="0"/>
              <a:t>Fiscal Space </a:t>
            </a:r>
          </a:p>
        </p:txBody>
      </p:sp>
    </p:spTree>
    <p:extLst>
      <p:ext uri="{BB962C8B-B14F-4D97-AF65-F5344CB8AC3E}">
        <p14:creationId xmlns:p14="http://schemas.microsoft.com/office/powerpoint/2010/main" val="1013916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Improved Tax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9420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We assessed tax efforts, buoyancy and elasticity of various tax handles and conclude that there is space to broaden tax base and raise more revenue for health </a:t>
            </a:r>
          </a:p>
          <a:p>
            <a:pPr lvl="1"/>
            <a:r>
              <a:rPr lang="en-US" dirty="0"/>
              <a:t>Tax effort in Ghana is lower across such handles as (VAT, excise, corporate, income etc.). This raises efficiency concerns.</a:t>
            </a:r>
          </a:p>
          <a:p>
            <a:pPr lvl="1"/>
            <a:r>
              <a:rPr lang="en-US" dirty="0"/>
              <a:t>Average tax elasticity is estimated to be 1.03 between 1987 and 2007.</a:t>
            </a:r>
          </a:p>
          <a:p>
            <a:pPr lvl="1"/>
            <a:r>
              <a:rPr lang="en-US" dirty="0"/>
              <a:t>Tax effort and capacity is estimated at 0.55 and 24.2, below the middle income average of 0.63 and 26.4, respectfully. </a:t>
            </a:r>
          </a:p>
          <a:p>
            <a:pPr lvl="2"/>
            <a:r>
              <a:rPr lang="en-US" dirty="0"/>
              <a:t>Effective tax reforms</a:t>
            </a:r>
          </a:p>
          <a:p>
            <a:pPr lvl="2"/>
            <a:r>
              <a:rPr lang="en-US" dirty="0"/>
              <a:t>Reaching out to the informal sector</a:t>
            </a:r>
          </a:p>
          <a:p>
            <a:pPr lvl="2"/>
            <a:r>
              <a:rPr lang="en-US" dirty="0"/>
              <a:t>Macroeconomic fundamentals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8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Overseas Development Assistance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External resources to the heath sector </a:t>
            </a:r>
            <a:r>
              <a:rPr lang="en-US" dirty="0" smtClean="0"/>
              <a:t>have </a:t>
            </a:r>
            <a:r>
              <a:rPr lang="en-US" dirty="0"/>
              <a:t>been inconsistent over the years</a:t>
            </a:r>
          </a:p>
          <a:p>
            <a:r>
              <a:rPr lang="en-US" dirty="0"/>
              <a:t>Significant declines in recent years attributed to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ransition </a:t>
            </a:r>
            <a:r>
              <a:rPr lang="en-US" dirty="0"/>
              <a:t>to MIC status and </a:t>
            </a:r>
          </a:p>
          <a:p>
            <a:pPr lvl="1"/>
            <a:r>
              <a:rPr lang="en-US" dirty="0"/>
              <a:t>Global economic downturn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3285731"/>
              </p:ext>
            </p:extLst>
          </p:nvPr>
        </p:nvGraphicFramePr>
        <p:xfrm>
          <a:off x="6172199" y="1600200"/>
          <a:ext cx="5271247" cy="445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410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Borrowing</a:t>
            </a:r>
            <a:r>
              <a:rPr lang="en-US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283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Trend in Revenue and Debt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283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Trend in Revenue and Expenditure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8665420"/>
              </p:ext>
            </p:extLst>
          </p:nvPr>
        </p:nvGraphicFramePr>
        <p:xfrm>
          <a:off x="1062317" y="1996107"/>
          <a:ext cx="5177117" cy="409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09855509"/>
              </p:ext>
            </p:extLst>
          </p:nvPr>
        </p:nvGraphicFramePr>
        <p:xfrm>
          <a:off x="6293224" y="1996108"/>
          <a:ext cx="5183186" cy="408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375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Improved Health Systems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space to save from improved efficiency  (use of fewer resources to achieve same level of outputs) of health services and health expenditure</a:t>
            </a:r>
          </a:p>
          <a:p>
            <a:pPr lvl="1"/>
            <a:r>
              <a:rPr lang="en-US" dirty="0"/>
              <a:t>Average efficiency for district hospitals was 0.72, suggesting potential wastage of 0.28.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1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Improving Private Sector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Public-private partnerships for health</a:t>
            </a:r>
          </a:p>
          <a:p>
            <a:pPr lvl="1"/>
            <a:r>
              <a:rPr lang="en-US" dirty="0"/>
              <a:t>PPP in delivery of specific services improves efficiency but also brings in private sector resources for health</a:t>
            </a:r>
          </a:p>
          <a:p>
            <a:pPr lvl="1"/>
            <a:r>
              <a:rPr lang="en-US" dirty="0"/>
              <a:t>Consider successful case studies in </a:t>
            </a:r>
          </a:p>
          <a:p>
            <a:pPr lvl="2"/>
            <a:r>
              <a:rPr lang="en-US" dirty="0"/>
              <a:t>Myanmar: involvement of cooperatives, joint ventures with NGOs</a:t>
            </a:r>
          </a:p>
          <a:p>
            <a:pPr lvl="2"/>
            <a:r>
              <a:rPr lang="en-US" dirty="0"/>
              <a:t>Pakistan: encouraging private investment in pharmaceutical industry</a:t>
            </a:r>
          </a:p>
          <a:p>
            <a:r>
              <a:rPr lang="en-US" dirty="0"/>
              <a:t>Make an economic case for private sector to specifically invest in health</a:t>
            </a:r>
          </a:p>
          <a:p>
            <a:pPr lvl="2"/>
            <a:r>
              <a:rPr lang="en-US" dirty="0"/>
              <a:t>Typical e.g. of businesses lost approx. </a:t>
            </a:r>
            <a:r>
              <a:rPr lang="en-US" dirty="0" smtClean="0"/>
              <a:t>US$6.5m </a:t>
            </a:r>
            <a:r>
              <a:rPr lang="en-US" dirty="0"/>
              <a:t>in 2014 alone, &amp; one month of staff productivity to malaria between 2012-2014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34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Economic Case for Private Sector Investment in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0330" y="1690688"/>
            <a:ext cx="4446494" cy="449897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In Ghana, businesses lost approx. </a:t>
            </a:r>
          </a:p>
          <a:p>
            <a:pPr lvl="2"/>
            <a:r>
              <a:rPr lang="en-US" dirty="0" smtClean="0"/>
              <a:t>US$6.5m </a:t>
            </a:r>
            <a:r>
              <a:rPr lang="en-US" dirty="0"/>
              <a:t>in 2014 alone to malaria</a:t>
            </a:r>
          </a:p>
          <a:p>
            <a:pPr lvl="2"/>
            <a:r>
              <a:rPr lang="en-US" dirty="0" smtClean="0"/>
              <a:t>3,913 </a:t>
            </a:r>
            <a:r>
              <a:rPr lang="en-US" dirty="0"/>
              <a:t>workdays, equivalent of one month of staff productivity, lost to malaria 2012-2014 </a:t>
            </a:r>
          </a:p>
          <a:p>
            <a:pPr lvl="2"/>
            <a:r>
              <a:rPr lang="en-US" dirty="0"/>
              <a:t>93% of business leaders think it is worthwhile for their businesses to invest in malaria control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25" y="1586753"/>
            <a:ext cx="7575176" cy="51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1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Background &amp; Requirements for Convergence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3200" dirty="0"/>
              <a:t>Justice </a:t>
            </a:r>
            <a:r>
              <a:rPr lang="en-US" sz="3200" dirty="0" err="1"/>
              <a:t>Nonvignon</a:t>
            </a:r>
            <a:r>
              <a:rPr lang="en-US" sz="3200" dirty="0"/>
              <a:t>, PhD</a:t>
            </a:r>
          </a:p>
          <a:p>
            <a:pPr marL="0" indent="0" algn="ctr">
              <a:buNone/>
            </a:pPr>
            <a:r>
              <a:rPr lang="en-US" sz="2700" dirty="0"/>
              <a:t>School of Public Health</a:t>
            </a:r>
          </a:p>
          <a:p>
            <a:pPr marL="0" indent="0" algn="ctr">
              <a:buNone/>
            </a:pPr>
            <a:r>
              <a:rPr lang="en-US" sz="2700" dirty="0"/>
              <a:t>University of Ghana</a:t>
            </a:r>
          </a:p>
        </p:txBody>
      </p:sp>
    </p:spTree>
    <p:extLst>
      <p:ext uri="{BB962C8B-B14F-4D97-AF65-F5344CB8AC3E}">
        <p14:creationId xmlns:p14="http://schemas.microsoft.com/office/powerpoint/2010/main" val="4282421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				</a:t>
            </a:r>
            <a:r>
              <a:rPr lang="en-US" sz="4300" b="1" dirty="0"/>
              <a:t>Kenya Case</a:t>
            </a:r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3200" dirty="0"/>
              <a:t>Genevieve C. </a:t>
            </a:r>
            <a:r>
              <a:rPr lang="en-US" sz="3200" dirty="0" err="1"/>
              <a:t>Aryeetey</a:t>
            </a:r>
            <a:r>
              <a:rPr lang="en-US" sz="3200" dirty="0"/>
              <a:t>, PhD</a:t>
            </a:r>
          </a:p>
          <a:p>
            <a:pPr marL="0" indent="0" algn="ctr">
              <a:buNone/>
            </a:pPr>
            <a:r>
              <a:rPr lang="en-US" sz="2700" dirty="0"/>
              <a:t>School of Public Health</a:t>
            </a:r>
          </a:p>
          <a:p>
            <a:pPr marL="0" indent="0" algn="ctr">
              <a:buNone/>
            </a:pPr>
            <a:r>
              <a:rPr lang="en-US" sz="2700" dirty="0"/>
              <a:t>University of, Ghana</a:t>
            </a:r>
          </a:p>
        </p:txBody>
      </p:sp>
    </p:spTree>
    <p:extLst>
      <p:ext uri="{BB962C8B-B14F-4D97-AF65-F5344CB8AC3E}">
        <p14:creationId xmlns:p14="http://schemas.microsoft.com/office/powerpoint/2010/main" val="2509849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				Funding Gap</a:t>
            </a:r>
          </a:p>
        </p:txBody>
      </p:sp>
    </p:spTree>
    <p:extLst>
      <p:ext uri="{BB962C8B-B14F-4D97-AF65-F5344CB8AC3E}">
        <p14:creationId xmlns:p14="http://schemas.microsoft.com/office/powerpoint/2010/main" val="1168805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103812" cy="80807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Funding Gap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31EA505-2CDF-4368-8CA1-F4AF89503C49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0282971"/>
              </p:ext>
            </p:extLst>
          </p:nvPr>
        </p:nvGraphicFramePr>
        <p:xfrm>
          <a:off x="552893" y="2057400"/>
          <a:ext cx="10802495" cy="442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156563" y="1918807"/>
            <a:ext cx="1722438" cy="12176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000" dirty="0"/>
              <a:t>KSH        21,027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172733" y="1793727"/>
            <a:ext cx="1722438" cy="12176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KSH 50,009</a:t>
            </a: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6061673" y="1448593"/>
            <a:ext cx="1466178" cy="12176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KSH 43,231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7654167" y="1528947"/>
            <a:ext cx="1722438" cy="12176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KSH 41,015</a:t>
            </a: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9718766" y="1058364"/>
            <a:ext cx="1803124" cy="156531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KSH 52,281</a:t>
            </a:r>
          </a:p>
        </p:txBody>
      </p:sp>
    </p:spTree>
    <p:extLst>
      <p:ext uri="{BB962C8B-B14F-4D97-AF65-F5344CB8AC3E}">
        <p14:creationId xmlns:p14="http://schemas.microsoft.com/office/powerpoint/2010/main" val="1712266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uiExpand="1" build="p" animBg="1"/>
      <p:bldP spid="13" grpId="0" uiExpand="1" build="p" animBg="1"/>
      <p:bldP spid="14" grpId="0" uiExpand="1" build="p" animBg="1"/>
      <p:bldP spid="15" grpId="0" uiExpand="1" build="p" animBg="1"/>
      <p:bldP spid="16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216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Health Financing by Source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16547C44-7637-464F-BE77-0E8FF10464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556499"/>
              </p:ext>
            </p:extLst>
          </p:nvPr>
        </p:nvGraphicFramePr>
        <p:xfrm>
          <a:off x="1299882" y="1611629"/>
          <a:ext cx="9421906" cy="456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4071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				Fiscal Space</a:t>
            </a:r>
          </a:p>
        </p:txBody>
      </p:sp>
    </p:spTree>
    <p:extLst>
      <p:ext uri="{BB962C8B-B14F-4D97-AF65-F5344CB8AC3E}">
        <p14:creationId xmlns:p14="http://schemas.microsoft.com/office/powerpoint/2010/main" val="3794514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Improved Tax Revenue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3815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Tax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062716"/>
            <a:ext cx="5157787" cy="412694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3815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Actual to Potential VAT revenue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38129439"/>
              </p:ext>
            </p:extLst>
          </p:nvPr>
        </p:nvGraphicFramePr>
        <p:xfrm>
          <a:off x="6172200" y="2062716"/>
          <a:ext cx="5183188" cy="4126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12927547"/>
              </p:ext>
            </p:extLst>
          </p:nvPr>
        </p:nvGraphicFramePr>
        <p:xfrm>
          <a:off x="665163" y="2083869"/>
          <a:ext cx="4885032" cy="2217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94094501"/>
              </p:ext>
            </p:extLst>
          </p:nvPr>
        </p:nvGraphicFramePr>
        <p:xfrm>
          <a:off x="665163" y="4301289"/>
          <a:ext cx="4885032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60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Fiscal Space from Tax Revenue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 from Tax Revenue</a:t>
            </a:r>
          </a:p>
          <a:p>
            <a:pPr lvl="1"/>
            <a:r>
              <a:rPr lang="en-US" dirty="0"/>
              <a:t>Broaden tax base</a:t>
            </a:r>
          </a:p>
          <a:p>
            <a:pPr lvl="1"/>
            <a:r>
              <a:rPr lang="en-US" dirty="0"/>
              <a:t>Enhance tax compliance: Automated Tax System (</a:t>
            </a:r>
            <a:r>
              <a:rPr lang="en-US" dirty="0" err="1"/>
              <a:t>iTax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Enhance VAT collection</a:t>
            </a:r>
          </a:p>
          <a:p>
            <a:pPr lvl="1"/>
            <a:r>
              <a:rPr lang="en-US" dirty="0"/>
              <a:t>Enhance property tax collection</a:t>
            </a:r>
          </a:p>
        </p:txBody>
      </p:sp>
    </p:spTree>
    <p:extLst>
      <p:ext uri="{BB962C8B-B14F-4D97-AF65-F5344CB8AC3E}">
        <p14:creationId xmlns:p14="http://schemas.microsoft.com/office/powerpoint/2010/main" val="2529334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Overseas Development Assistance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Significant declines</a:t>
            </a:r>
            <a:r>
              <a:rPr lang="en-GB"/>
              <a:t> expected due to</a:t>
            </a:r>
            <a:endParaRPr lang="en-US" dirty="0"/>
          </a:p>
          <a:p>
            <a:pPr lvl="1"/>
            <a:r>
              <a:rPr lang="en-US" dirty="0"/>
              <a:t>Transition to MIC status and </a:t>
            </a:r>
          </a:p>
          <a:p>
            <a:pPr lvl="1"/>
            <a:r>
              <a:rPr lang="en-US" dirty="0"/>
              <a:t>Global economic downturn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377420" y="1825625"/>
            <a:ext cx="5181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33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Borrowing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High fiscal discipline in Kenya, relative to Ghana.</a:t>
            </a:r>
          </a:p>
          <a:p>
            <a:endParaRPr lang="en-US" dirty="0"/>
          </a:p>
          <a:p>
            <a:r>
              <a:rPr lang="en-US" dirty="0"/>
              <a:t>Suggests a more sustainable public debt levels and low risk of debt distress.</a:t>
            </a:r>
          </a:p>
          <a:p>
            <a:endParaRPr lang="en-US" dirty="0"/>
          </a:p>
          <a:p>
            <a:r>
              <a:rPr lang="en-US" dirty="0"/>
              <a:t>This could be leveraged for fiscal space for the health sector.</a:t>
            </a:r>
          </a:p>
          <a:p>
            <a:endParaRPr lang="en-US" dirty="0"/>
          </a:p>
          <a:p>
            <a:r>
              <a:rPr lang="en-US" dirty="0"/>
              <a:t>Channeled to high priority public health areas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3946011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1719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Improved Health Systems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684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Enhancing Efficiency</a:t>
            </a:r>
          </a:p>
          <a:p>
            <a:r>
              <a:rPr lang="en-US" dirty="0"/>
              <a:t>Average efficiency estimated at 72.6%, 50.7%, and 43% for hospitals, health centers and dispensaries respectively.</a:t>
            </a:r>
          </a:p>
          <a:p>
            <a:pPr lvl="1"/>
            <a:r>
              <a:rPr lang="en-GB" dirty="0"/>
              <a:t>Need to rationalize expenditure through curtailing of less productive expenditures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00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Global Health 2035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" y="1690688"/>
            <a:ext cx="10139082" cy="412409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Improving Private Sector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Public-private partnerships for health</a:t>
            </a:r>
          </a:p>
          <a:p>
            <a:pPr lvl="1"/>
            <a:r>
              <a:rPr lang="en-US" dirty="0"/>
              <a:t>PPP in delivery of specific services improves efficiency but also brings in private sector resources for health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Make an economic case for private sector to specifically invest in health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50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Concluding…..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Shortfall in funding health in Ghana and Kenya due to</a:t>
            </a:r>
          </a:p>
          <a:p>
            <a:pPr lvl="1"/>
            <a:r>
              <a:rPr lang="en-US" dirty="0"/>
              <a:t>Transition to LMIC</a:t>
            </a:r>
          </a:p>
          <a:p>
            <a:pPr lvl="1"/>
            <a:r>
              <a:rPr lang="en-US" dirty="0"/>
              <a:t>Global economic downturn </a:t>
            </a:r>
          </a:p>
          <a:p>
            <a:r>
              <a:rPr lang="en-US" dirty="0"/>
              <a:t>The gaps notwithstanding, there is potential to improve health financing through:</a:t>
            </a:r>
          </a:p>
          <a:p>
            <a:pPr lvl="1"/>
            <a:r>
              <a:rPr lang="en-US" dirty="0"/>
              <a:t>Improved tax revenue – expanding tax base</a:t>
            </a:r>
          </a:p>
          <a:p>
            <a:pPr lvl="1"/>
            <a:r>
              <a:rPr lang="en-US" dirty="0"/>
              <a:t>Improved efficiency</a:t>
            </a:r>
          </a:p>
          <a:p>
            <a:pPr lvl="1"/>
            <a:r>
              <a:rPr lang="en-US" dirty="0" smtClean="0"/>
              <a:t>Public-private </a:t>
            </a:r>
            <a:r>
              <a:rPr lang="en-US" dirty="0"/>
              <a:t>Partnerships &amp; private sector contributions to health</a:t>
            </a:r>
          </a:p>
          <a:p>
            <a:r>
              <a:rPr lang="en-US" dirty="0"/>
              <a:t>Countries can reach convergence with improved financing and strengthening health systems</a:t>
            </a:r>
          </a:p>
          <a:p>
            <a:r>
              <a:rPr lang="en-US" dirty="0"/>
              <a:t>A conscious effort needed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81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Study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646"/>
            <a:ext cx="10515600" cy="503816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Justice </a:t>
            </a:r>
            <a:r>
              <a:rPr lang="en-US" b="1" dirty="0" err="1"/>
              <a:t>Nonvignon</a:t>
            </a:r>
            <a:r>
              <a:rPr lang="en-US" b="1" dirty="0"/>
              <a:t>, </a:t>
            </a:r>
            <a:r>
              <a:rPr lang="en-US" dirty="0"/>
              <a:t>PhD, </a:t>
            </a:r>
            <a:r>
              <a:rPr lang="en-US" sz="2400" dirty="0"/>
              <a:t>Senior Lecturer &amp; Health Economist, School of Public Health, University of Ghana. Team Lead</a:t>
            </a:r>
          </a:p>
          <a:p>
            <a:pPr lvl="0"/>
            <a:r>
              <a:rPr lang="en-US" b="1" dirty="0"/>
              <a:t>Genevieve Cecilia </a:t>
            </a:r>
            <a:r>
              <a:rPr lang="en-US" b="1" dirty="0" err="1"/>
              <a:t>Aryeetey</a:t>
            </a:r>
            <a:r>
              <a:rPr lang="en-US" b="1" dirty="0"/>
              <a:t>, </a:t>
            </a:r>
            <a:r>
              <a:rPr lang="en-US" dirty="0"/>
              <a:t>PhD, </a:t>
            </a:r>
            <a:r>
              <a:rPr lang="en-US" sz="2400" dirty="0"/>
              <a:t>Lecturer &amp; Health Economist, School of Public Health, University of Ghana. </a:t>
            </a:r>
          </a:p>
          <a:p>
            <a:pPr lvl="0"/>
            <a:r>
              <a:rPr lang="en-US" b="1" dirty="0"/>
              <a:t>Jacob </a:t>
            </a:r>
            <a:r>
              <a:rPr lang="en-US" b="1" dirty="0" err="1"/>
              <a:t>Novignon</a:t>
            </a:r>
            <a:r>
              <a:rPr lang="en-US" dirty="0"/>
              <a:t>, PhD, </a:t>
            </a:r>
            <a:r>
              <a:rPr lang="en-US" sz="2400" dirty="0"/>
              <a:t>Lecturer &amp; Health Economist, Department of Economics, Kwame Nkrumah University of Science &amp; Technology, Kumasi, Ghana.</a:t>
            </a:r>
          </a:p>
          <a:p>
            <a:pPr lvl="0"/>
            <a:r>
              <a:rPr lang="en-US" b="1" dirty="0" err="1"/>
              <a:t>Kwakye</a:t>
            </a:r>
            <a:r>
              <a:rPr lang="en-US" b="1" dirty="0"/>
              <a:t> </a:t>
            </a:r>
            <a:r>
              <a:rPr lang="en-US" b="1" dirty="0" err="1"/>
              <a:t>Kontor</a:t>
            </a:r>
            <a:r>
              <a:rPr lang="en-US" dirty="0"/>
              <a:t>, MSc, </a:t>
            </a:r>
            <a:r>
              <a:rPr lang="en-US" sz="2400" dirty="0"/>
              <a:t>Health Economist, Ministry of Health, Ghana.</a:t>
            </a:r>
          </a:p>
          <a:p>
            <a:pPr lvl="0"/>
            <a:r>
              <a:rPr lang="en-US" b="1" dirty="0" err="1" smtClean="0"/>
              <a:t>Selassi</a:t>
            </a:r>
            <a:r>
              <a:rPr lang="en-US" b="1" dirty="0" smtClean="0"/>
              <a:t> </a:t>
            </a:r>
            <a:r>
              <a:rPr lang="en-US" b="1" dirty="0" err="1" smtClean="0"/>
              <a:t>D’Almeida</a:t>
            </a:r>
            <a:r>
              <a:rPr lang="en-US" dirty="0"/>
              <a:t>, MSc, </a:t>
            </a:r>
            <a:r>
              <a:rPr lang="en-US" sz="2200" dirty="0"/>
              <a:t>Health Economics Advisor, World Health Organization, Ghana Country Office, Accra. </a:t>
            </a:r>
          </a:p>
          <a:p>
            <a:pPr lvl="0"/>
            <a:r>
              <a:rPr lang="en-US" b="1" dirty="0"/>
              <a:t>Bernadette </a:t>
            </a:r>
            <a:r>
              <a:rPr lang="en-US" b="1" dirty="0" err="1"/>
              <a:t>Wanjala</a:t>
            </a:r>
            <a:r>
              <a:rPr lang="en-US" dirty="0"/>
              <a:t>, PhD, </a:t>
            </a:r>
            <a:r>
              <a:rPr lang="en-US" sz="2200" dirty="0"/>
              <a:t>Policy Analyst, Macroeconomics Division, Kenya Institute for Public Policy Research and Analysis, Nairobi, Kenya.</a:t>
            </a:r>
          </a:p>
          <a:p>
            <a:pPr lvl="0"/>
            <a:r>
              <a:rPr lang="en-US" b="1" dirty="0" err="1"/>
              <a:t>Elkana</a:t>
            </a:r>
            <a:r>
              <a:rPr lang="en-US" b="1" dirty="0"/>
              <a:t> </a:t>
            </a:r>
            <a:r>
              <a:rPr lang="en-US" b="1" dirty="0" err="1"/>
              <a:t>Nyakundi</a:t>
            </a:r>
            <a:r>
              <a:rPr lang="en-US" b="1" dirty="0"/>
              <a:t> </a:t>
            </a:r>
            <a:r>
              <a:rPr lang="en-US" b="1" dirty="0" err="1"/>
              <a:t>Ong’uti</a:t>
            </a:r>
            <a:r>
              <a:rPr lang="en-US" dirty="0"/>
              <a:t>, MA, </a:t>
            </a:r>
            <a:r>
              <a:rPr lang="en-US" sz="2200" dirty="0"/>
              <a:t>Chief Economist and Head, Division of Policy and Planning, Ministry of Health, Nairobi, Kenya.</a:t>
            </a:r>
          </a:p>
          <a:p>
            <a:pPr lvl="0"/>
            <a:r>
              <a:rPr lang="en-US" b="1" dirty="0"/>
              <a:t>The Commission on Investing in Health, </a:t>
            </a:r>
            <a:r>
              <a:rPr lang="en-US" sz="2200" dirty="0"/>
              <a:t>University of California, San Francisco  </a:t>
            </a:r>
            <a:endParaRPr lang="en-US" sz="2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034017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Funded by: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African Health Economics and Policy Association (</a:t>
            </a:r>
            <a:r>
              <a:rPr lang="en-US" dirty="0" err="1"/>
              <a:t>AfHEA</a:t>
            </a:r>
            <a:r>
              <a:rPr lang="en-US" dirty="0"/>
              <a:t>) through a grant from Bill and Melinda Gates Foundation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The graduation of Ghana (2010) and Kenya (2014) to lower-middle income country status came as good news: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Depicts growth in economic activity, affecting all sectors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Growth expected to lead to 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Expansion in critical health infrastructure through improved health spending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Improvements in health outcomes / indicators</a:t>
            </a:r>
          </a:p>
          <a:p>
            <a:pPr>
              <a:lnSpc>
                <a:spcPct val="150000"/>
              </a:lnSpc>
            </a:pPr>
            <a:r>
              <a:rPr lang="en-GB" dirty="0"/>
              <a:t>In reality, however, this may have downsides: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 Reduction in total funds available to the sector due to reduction in donor support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/>
              <a:t> If action not taken, may lead to shrinking infrastructure, worsening health outcomes</a:t>
            </a:r>
          </a:p>
          <a:p>
            <a:pPr lvl="2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86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main objectives of the study were to: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Estimate funding requirements to achieve “grand convergence” in health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Explore funding gap due to reduced donor support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GB" dirty="0"/>
              <a:t>Explore potential fiscal space for health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Funding Requirements to Attain the Grand Convergence: Ghana &amp; Kenya</a:t>
            </a:r>
          </a:p>
          <a:p>
            <a:pPr marL="0" indent="0" algn="ctr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4707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Achieving GCH: Incremental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1906"/>
            <a:ext cx="5181600" cy="4831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		</a:t>
            </a:r>
            <a:r>
              <a:rPr lang="en-US" b="1" u="sng" dirty="0"/>
              <a:t>KENYA</a:t>
            </a:r>
          </a:p>
          <a:p>
            <a:endParaRPr lang="en-US" dirty="0"/>
          </a:p>
          <a:p>
            <a:r>
              <a:rPr lang="en-US" dirty="0"/>
              <a:t>A total of </a:t>
            </a:r>
            <a:r>
              <a:rPr lang="en-US" b="1" u="sng" dirty="0"/>
              <a:t>$932m</a:t>
            </a:r>
            <a:r>
              <a:rPr lang="en-US" dirty="0"/>
              <a:t> is required </a:t>
            </a:r>
            <a:r>
              <a:rPr lang="en-US" i="1" u="sng" dirty="0"/>
              <a:t>annually</a:t>
            </a:r>
            <a:r>
              <a:rPr lang="en-US" dirty="0"/>
              <a:t> over 20 years </a:t>
            </a:r>
            <a:r>
              <a:rPr lang="en-GB" dirty="0"/>
              <a:t>(</a:t>
            </a:r>
            <a:r>
              <a:rPr lang="en-GB" dirty="0" err="1"/>
              <a:t>i.e</a:t>
            </a:r>
            <a:r>
              <a:rPr lang="en-GB" dirty="0"/>
              <a:t>  total $18.6b) </a:t>
            </a:r>
            <a:r>
              <a:rPr lang="en-US" dirty="0"/>
              <a:t>on top of current spending</a:t>
            </a:r>
          </a:p>
          <a:p>
            <a:pPr lvl="1"/>
            <a:r>
              <a:rPr lang="en-GB" dirty="0"/>
              <a:t>About 83% of that for health systems str.</a:t>
            </a:r>
          </a:p>
          <a:p>
            <a:pPr lvl="1"/>
            <a:r>
              <a:rPr lang="en-GB" dirty="0"/>
              <a:t>The rest distributed among </a:t>
            </a:r>
            <a:r>
              <a:rPr lang="en-GB" dirty="0" err="1"/>
              <a:t>prog</a:t>
            </a:r>
            <a:r>
              <a:rPr lang="en-GB" dirty="0"/>
              <a:t> areas</a:t>
            </a:r>
          </a:p>
          <a:p>
            <a:pPr lvl="1"/>
            <a:r>
              <a:rPr lang="en-GB" dirty="0"/>
              <a:t>Investments should target vulnerable regions &amp; populations with interventions</a:t>
            </a:r>
          </a:p>
          <a:p>
            <a:pPr lvl="1"/>
            <a:r>
              <a:rPr lang="en-GB" dirty="0"/>
              <a:t>About 54,031 deaths could be averted each year</a:t>
            </a:r>
          </a:p>
          <a:p>
            <a:pPr lvl="1"/>
            <a:r>
              <a:rPr lang="en-GB" dirty="0"/>
              <a:t>Econ returns could be $14 for every $1 spent i.e. BCR of &gt;14.28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		</a:t>
            </a:r>
            <a:r>
              <a:rPr lang="en-GB" b="1" u="sng" dirty="0"/>
              <a:t>GHANA</a:t>
            </a:r>
          </a:p>
          <a:p>
            <a:endParaRPr lang="en-GB" dirty="0"/>
          </a:p>
          <a:p>
            <a:r>
              <a:rPr lang="en-GB" dirty="0"/>
              <a:t>Total of </a:t>
            </a:r>
            <a:r>
              <a:rPr lang="en-GB" b="1" u="sng" dirty="0"/>
              <a:t>$566m</a:t>
            </a:r>
            <a:r>
              <a:rPr lang="en-GB" dirty="0"/>
              <a:t> </a:t>
            </a:r>
            <a:r>
              <a:rPr lang="en-GB" i="1" u="sng" dirty="0"/>
              <a:t>annually</a:t>
            </a:r>
            <a:r>
              <a:rPr lang="en-GB" dirty="0"/>
              <a:t> over the next 20 years (</a:t>
            </a:r>
            <a:r>
              <a:rPr lang="en-GB" dirty="0" err="1"/>
              <a:t>i.e</a:t>
            </a:r>
            <a:r>
              <a:rPr lang="en-GB" dirty="0"/>
              <a:t>  total $11.3b) on top of current spending to reach “grand convergence”)</a:t>
            </a:r>
          </a:p>
          <a:p>
            <a:pPr lvl="1"/>
            <a:r>
              <a:rPr lang="en-GB" dirty="0"/>
              <a:t>About 82% of that for health systems str.</a:t>
            </a:r>
          </a:p>
          <a:p>
            <a:pPr lvl="1"/>
            <a:r>
              <a:rPr lang="en-GB" dirty="0"/>
              <a:t>The rest distributed among </a:t>
            </a:r>
            <a:r>
              <a:rPr lang="en-GB" dirty="0" err="1"/>
              <a:t>prog</a:t>
            </a:r>
            <a:r>
              <a:rPr lang="en-GB" dirty="0"/>
              <a:t> areas</a:t>
            </a:r>
          </a:p>
          <a:p>
            <a:pPr lvl="1"/>
            <a:r>
              <a:rPr lang="en-GB" dirty="0"/>
              <a:t>Investments should target vulnerable regions &amp; populations with interventions</a:t>
            </a:r>
          </a:p>
          <a:p>
            <a:pPr lvl="1"/>
            <a:r>
              <a:rPr lang="en-GB" dirty="0"/>
              <a:t>Cost savings could accrue in immunizations, TB </a:t>
            </a:r>
          </a:p>
          <a:p>
            <a:pPr lvl="1"/>
            <a:r>
              <a:rPr lang="en-GB" dirty="0"/>
              <a:t>About 23,930 deaths could be averted each year</a:t>
            </a:r>
          </a:p>
          <a:p>
            <a:pPr lvl="1"/>
            <a:r>
              <a:rPr lang="en-GB" dirty="0"/>
              <a:t>Econ returns could be $10 for every $1 spent i.e. BCR of &gt;10.9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0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360" y="365125"/>
            <a:ext cx="10759440" cy="1325563"/>
          </a:xfrm>
        </p:spPr>
        <p:txBody>
          <a:bodyPr>
            <a:normAutofit/>
          </a:bodyPr>
          <a:lstStyle/>
          <a:p>
            <a:r>
              <a:rPr lang="en-US" sz="4300" dirty="0">
                <a:solidFill>
                  <a:schemeClr val="bg1"/>
                </a:solidFill>
              </a:rPr>
              <a:t>Distribution of Incremental Programmatic Costs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3400721"/>
              </p:ext>
            </p:extLst>
          </p:nvPr>
        </p:nvGraphicFramePr>
        <p:xfrm>
          <a:off x="6804791" y="172759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87B06360-9972-4407-80E4-EE8DF2220CD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8441720"/>
              </p:ext>
            </p:extLst>
          </p:nvPr>
        </p:nvGraphicFramePr>
        <p:xfrm>
          <a:off x="1112557" y="1727590"/>
          <a:ext cx="5611813" cy="43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074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86" y="365125"/>
            <a:ext cx="11844670" cy="1325563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Estimated Reductions in Mortality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63511"/>
              </p:ext>
            </p:extLst>
          </p:nvPr>
        </p:nvGraphicFramePr>
        <p:xfrm>
          <a:off x="121024" y="1825622"/>
          <a:ext cx="5948082" cy="3979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6378">
                  <a:extLst>
                    <a:ext uri="{9D8B030D-6E8A-4147-A177-3AD203B41FA5}">
                      <a16:colId xmlns:a16="http://schemas.microsoft.com/office/drawing/2014/main" xmlns="" val="4211053926"/>
                    </a:ext>
                  </a:extLst>
                </a:gridCol>
                <a:gridCol w="1181291">
                  <a:extLst>
                    <a:ext uri="{9D8B030D-6E8A-4147-A177-3AD203B41FA5}">
                      <a16:colId xmlns:a16="http://schemas.microsoft.com/office/drawing/2014/main" xmlns="" val="2492007170"/>
                    </a:ext>
                  </a:extLst>
                </a:gridCol>
                <a:gridCol w="1011816">
                  <a:extLst>
                    <a:ext uri="{9D8B030D-6E8A-4147-A177-3AD203B41FA5}">
                      <a16:colId xmlns:a16="http://schemas.microsoft.com/office/drawing/2014/main" xmlns="" val="1886018420"/>
                    </a:ext>
                  </a:extLst>
                </a:gridCol>
                <a:gridCol w="1028597">
                  <a:extLst>
                    <a:ext uri="{9D8B030D-6E8A-4147-A177-3AD203B41FA5}">
                      <a16:colId xmlns:a16="http://schemas.microsoft.com/office/drawing/2014/main" xmlns="" val="2440560050"/>
                    </a:ext>
                  </a:extLst>
                </a:gridCol>
              </a:tblGrid>
              <a:tr h="41970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			</a:t>
                      </a:r>
                      <a:r>
                        <a:rPr lang="en-US" sz="2800" dirty="0">
                          <a:effectLst/>
                        </a:rPr>
                        <a:t>Kenya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7792987"/>
                  </a:ext>
                </a:extLst>
              </a:tr>
              <a:tr h="6443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Cause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2011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(# of deaths)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2035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(# of deaths)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reduction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extLst>
                  <a:ext uri="{0D108BD9-81ED-4DB2-BD59-A6C34878D82A}">
                    <a16:rowId xmlns:a16="http://schemas.microsoft.com/office/drawing/2014/main" xmlns="" val="128288572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Maternal deaths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5,700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1,900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extLst>
                  <a:ext uri="{0D108BD9-81ED-4DB2-BD59-A6C34878D82A}">
                    <a16:rowId xmlns:a16="http://schemas.microsoft.com/office/drawing/2014/main" xmlns="" val="3469687432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Stillbirths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35,000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17,600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extLst>
                  <a:ext uri="{0D108BD9-81ED-4DB2-BD59-A6C34878D82A}">
                    <a16:rowId xmlns:a16="http://schemas.microsoft.com/office/drawing/2014/main" xmlns="" val="3752461367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Under-5 child deaths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131,100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46,800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extLst>
                  <a:ext uri="{0D108BD9-81ED-4DB2-BD59-A6C34878D82A}">
                    <a16:rowId xmlns:a16="http://schemas.microsoft.com/office/drawing/2014/main" xmlns="" val="4096332269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TB deaths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12,500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4,100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67%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extLst>
                  <a:ext uri="{0D108BD9-81ED-4DB2-BD59-A6C34878D82A}">
                    <a16:rowId xmlns:a16="http://schemas.microsoft.com/office/drawing/2014/main" xmlns="" val="4290560815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HIV deaths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11,100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84%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extLst>
                  <a:ext uri="{0D108BD9-81ED-4DB2-BD59-A6C34878D82A}">
                    <a16:rowId xmlns:a16="http://schemas.microsoft.com/office/drawing/2014/main" xmlns="" val="3371751755"/>
                  </a:ext>
                </a:extLst>
              </a:tr>
              <a:tr h="322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Births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1,584,000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1,298,000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extLst>
                  <a:ext uri="{0D108BD9-81ED-4DB2-BD59-A6C34878D82A}">
                    <a16:rowId xmlns:a16="http://schemas.microsoft.com/office/drawing/2014/main" xmlns="" val="1462791709"/>
                  </a:ext>
                </a:extLst>
              </a:tr>
              <a:tr h="4796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 fertility rate (births per woman)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53%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extLst>
                  <a:ext uri="{0D108BD9-81ED-4DB2-BD59-A6C34878D82A}">
                    <a16:rowId xmlns:a16="http://schemas.microsoft.com/office/drawing/2014/main" xmlns="" val="3049668019"/>
                  </a:ext>
                </a:extLst>
              </a:tr>
              <a:tr h="4796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Under-5 mortality rate (per 1,000 live births)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57%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6" marR="62786" marT="0" marB="0"/>
                </a:tc>
                <a:extLst>
                  <a:ext uri="{0D108BD9-81ED-4DB2-BD59-A6C34878D82A}">
                    <a16:rowId xmlns:a16="http://schemas.microsoft.com/office/drawing/2014/main" xmlns="" val="2742628580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5148534"/>
              </p:ext>
            </p:extLst>
          </p:nvPr>
        </p:nvGraphicFramePr>
        <p:xfrm>
          <a:off x="6221612" y="1825622"/>
          <a:ext cx="5853848" cy="3980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9237">
                  <a:extLst>
                    <a:ext uri="{9D8B030D-6E8A-4147-A177-3AD203B41FA5}">
                      <a16:colId xmlns:a16="http://schemas.microsoft.com/office/drawing/2014/main" xmlns="" val="2644940015"/>
                    </a:ext>
                  </a:extLst>
                </a:gridCol>
                <a:gridCol w="1136253">
                  <a:extLst>
                    <a:ext uri="{9D8B030D-6E8A-4147-A177-3AD203B41FA5}">
                      <a16:colId xmlns:a16="http://schemas.microsoft.com/office/drawing/2014/main" xmlns="" val="141892168"/>
                    </a:ext>
                  </a:extLst>
                </a:gridCol>
                <a:gridCol w="985057">
                  <a:extLst>
                    <a:ext uri="{9D8B030D-6E8A-4147-A177-3AD203B41FA5}">
                      <a16:colId xmlns:a16="http://schemas.microsoft.com/office/drawing/2014/main" xmlns="" val="4007416810"/>
                    </a:ext>
                  </a:extLst>
                </a:gridCol>
                <a:gridCol w="1013301">
                  <a:extLst>
                    <a:ext uri="{9D8B030D-6E8A-4147-A177-3AD203B41FA5}">
                      <a16:colId xmlns:a16="http://schemas.microsoft.com/office/drawing/2014/main" xmlns="" val="1193133205"/>
                    </a:ext>
                  </a:extLst>
                </a:gridCol>
              </a:tblGrid>
              <a:tr h="423609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+mn-ea"/>
                          <a:cs typeface="+mn-cs"/>
                        </a:rPr>
                        <a:t>Ghana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2521332"/>
                  </a:ext>
                </a:extLst>
              </a:tr>
              <a:tr h="7261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Cause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2015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(# of deaths)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2035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(# of deaths)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reduction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5990556"/>
                  </a:ext>
                </a:extLst>
              </a:tr>
              <a:tr h="370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Maternal deaths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4,200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2,600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42%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9440763"/>
                  </a:ext>
                </a:extLst>
              </a:tr>
              <a:tr h="370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Under-5 child deaths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71,900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25,200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83789501"/>
                  </a:ext>
                </a:extLst>
              </a:tr>
              <a:tr h="370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TB deaths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14,700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1,000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93%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33888137"/>
                  </a:ext>
                </a:extLst>
              </a:tr>
              <a:tr h="370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HIV deaths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13,000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12,000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58426166"/>
                  </a:ext>
                </a:extLst>
              </a:tr>
              <a:tr h="370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Births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807,700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705,000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8819138"/>
                  </a:ext>
                </a:extLst>
              </a:tr>
              <a:tr h="4841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fertility rate (births per woman)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50%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0718681"/>
                  </a:ext>
                </a:extLst>
              </a:tr>
              <a:tr h="4841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Under-5 mortality rate (per 1,000 births)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41%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6659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5857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1346</Words>
  <Application>Microsoft Office PowerPoint</Application>
  <PresentationFormat>Custom</PresentationFormat>
  <Paragraphs>283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Graduation of Ghana and Kenya to lower-middle income status: fiscal implications for health financing</vt:lpstr>
      <vt:lpstr>PowerPoint Presentation</vt:lpstr>
      <vt:lpstr>Global Health 2035</vt:lpstr>
      <vt:lpstr>Background</vt:lpstr>
      <vt:lpstr>Objectives </vt:lpstr>
      <vt:lpstr>PowerPoint Presentation</vt:lpstr>
      <vt:lpstr>Achieving GCH: Incremental Costs</vt:lpstr>
      <vt:lpstr>Distribution of Incremental Programmatic Costs </vt:lpstr>
      <vt:lpstr>Estimated Reductions in Mortality</vt:lpstr>
      <vt:lpstr>PowerPoint Presentation</vt:lpstr>
      <vt:lpstr>PowerPoint Presentation</vt:lpstr>
      <vt:lpstr>Health Expenditure by Source, 2005 - 2013</vt:lpstr>
      <vt:lpstr>PowerPoint Presentation</vt:lpstr>
      <vt:lpstr>Improved Tax Revenue</vt:lpstr>
      <vt:lpstr>Overseas Development Assistance</vt:lpstr>
      <vt:lpstr>Borrowing </vt:lpstr>
      <vt:lpstr>Improved Health Systems Efficiency</vt:lpstr>
      <vt:lpstr>Improving Private Sector Investment</vt:lpstr>
      <vt:lpstr>Economic Case for Private Sector Investment in Health</vt:lpstr>
      <vt:lpstr>PowerPoint Presentation</vt:lpstr>
      <vt:lpstr>PowerPoint Presentation</vt:lpstr>
      <vt:lpstr>Funding Gap</vt:lpstr>
      <vt:lpstr>Health Financing by Source</vt:lpstr>
      <vt:lpstr>PowerPoint Presentation</vt:lpstr>
      <vt:lpstr>Improved Tax Revenue</vt:lpstr>
      <vt:lpstr>Fiscal Space from Tax Revenue</vt:lpstr>
      <vt:lpstr>Overseas Development Assistance</vt:lpstr>
      <vt:lpstr>Borrowing</vt:lpstr>
      <vt:lpstr>Improved Health Systems Efficiency</vt:lpstr>
      <vt:lpstr>Improving Private Sector Investment</vt:lpstr>
      <vt:lpstr>Concluding…..</vt:lpstr>
      <vt:lpstr>Study Team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Novignon</dc:creator>
  <cp:lastModifiedBy>Manning, Sam J</cp:lastModifiedBy>
  <cp:revision>98</cp:revision>
  <dcterms:created xsi:type="dcterms:W3CDTF">2016-03-08T20:27:48Z</dcterms:created>
  <dcterms:modified xsi:type="dcterms:W3CDTF">2016-10-06T22:24:12Z</dcterms:modified>
</cp:coreProperties>
</file>